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9" r:id="rId42"/>
    <p:sldId id="310" r:id="rId43"/>
    <p:sldId id="312" r:id="rId44"/>
    <p:sldId id="313" r:id="rId45"/>
    <p:sldId id="296" r:id="rId46"/>
    <p:sldId id="306" r:id="rId47"/>
    <p:sldId id="307" r:id="rId48"/>
    <p:sldId id="308" r:id="rId49"/>
    <p:sldId id="297" r:id="rId50"/>
    <p:sldId id="298" r:id="rId51"/>
    <p:sldId id="299" r:id="rId52"/>
    <p:sldId id="301" r:id="rId53"/>
    <p:sldId id="305" r:id="rId54"/>
    <p:sldId id="303" r:id="rId55"/>
    <p:sldId id="304" r:id="rId56"/>
    <p:sldId id="30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385A173-C0CE-42E1-894E-DBEB79F6483C}" type="datetimeFigureOut">
              <a:rPr lang="en-ZA" smtClean="0"/>
              <a:t>2015/08/20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15150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5A173-C0CE-42E1-894E-DBEB79F6483C}" type="datetimeFigureOut">
              <a:rPr lang="en-ZA" smtClean="0"/>
              <a:t>2015/08/20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28088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5A173-C0CE-42E1-894E-DBEB79F6483C}" type="datetimeFigureOut">
              <a:rPr lang="en-ZA" smtClean="0"/>
              <a:t>2015/08/20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35286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385A173-C0CE-42E1-894E-DBEB79F6483C}" type="datetimeFigureOut">
              <a:rPr lang="en-ZA" smtClean="0"/>
              <a:t>2015/08/20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105126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85A173-C0CE-42E1-894E-DBEB79F6483C}" type="datetimeFigureOut">
              <a:rPr lang="en-ZA" smtClean="0"/>
              <a:t>2015/08/20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155928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385A173-C0CE-42E1-894E-DBEB79F6483C}" type="datetimeFigureOut">
              <a:rPr lang="en-ZA" smtClean="0"/>
              <a:t>2015/08/20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314932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385A173-C0CE-42E1-894E-DBEB79F6483C}" type="datetimeFigureOut">
              <a:rPr lang="en-ZA" smtClean="0"/>
              <a:t>2015/08/20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48145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385A173-C0CE-42E1-894E-DBEB79F6483C}" type="datetimeFigureOut">
              <a:rPr lang="en-ZA" smtClean="0"/>
              <a:t>2015/08/20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50899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5A173-C0CE-42E1-894E-DBEB79F6483C}" type="datetimeFigureOut">
              <a:rPr lang="en-ZA" smtClean="0"/>
              <a:t>2015/08/20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98017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5A173-C0CE-42E1-894E-DBEB79F6483C}" type="datetimeFigureOut">
              <a:rPr lang="en-ZA" smtClean="0"/>
              <a:t>2015/08/20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148955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5A173-C0CE-42E1-894E-DBEB79F6483C}" type="datetimeFigureOut">
              <a:rPr lang="en-ZA" smtClean="0"/>
              <a:t>2015/08/20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FD42648-EFC2-48A8-BE44-B81995C521CF}" type="slidenum">
              <a:rPr lang="en-ZA" smtClean="0"/>
              <a:t>‹#›</a:t>
            </a:fld>
            <a:endParaRPr lang="en-ZA"/>
          </a:p>
        </p:txBody>
      </p:sp>
    </p:spTree>
    <p:extLst>
      <p:ext uri="{BB962C8B-B14F-4D97-AF65-F5344CB8AC3E}">
        <p14:creationId xmlns:p14="http://schemas.microsoft.com/office/powerpoint/2010/main" val="9950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5A173-C0CE-42E1-894E-DBEB79F6483C}" type="datetimeFigureOut">
              <a:rPr lang="en-ZA" smtClean="0"/>
              <a:t>2015/08/20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42648-EFC2-48A8-BE44-B81995C521CF}" type="slidenum">
              <a:rPr lang="en-ZA" smtClean="0"/>
              <a:t>‹#›</a:t>
            </a:fld>
            <a:endParaRPr lang="en-ZA"/>
          </a:p>
        </p:txBody>
      </p:sp>
    </p:spTree>
    <p:extLst>
      <p:ext uri="{BB962C8B-B14F-4D97-AF65-F5344CB8AC3E}">
        <p14:creationId xmlns:p14="http://schemas.microsoft.com/office/powerpoint/2010/main" val="3740098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Scifri%20Videos%20%20Creating%20Earth.mp4"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smtClean="0"/>
              <a:t>Geography </a:t>
            </a:r>
            <a:r>
              <a:rPr lang="en-ZA" dirty="0" smtClean="0"/>
              <a:t>Paper 2 Revision</a:t>
            </a:r>
            <a:endParaRPr lang="en-ZA" dirty="0"/>
          </a:p>
        </p:txBody>
      </p:sp>
      <p:sp>
        <p:nvSpPr>
          <p:cNvPr id="3" name="Subtitle 2"/>
          <p:cNvSpPr>
            <a:spLocks noGrp="1"/>
          </p:cNvSpPr>
          <p:nvPr>
            <p:ph type="subTitle" idx="1"/>
          </p:nvPr>
        </p:nvSpPr>
        <p:spPr>
          <a:xfrm>
            <a:off x="1371600" y="3886200"/>
            <a:ext cx="6400800" cy="2351112"/>
          </a:xfrm>
        </p:spPr>
        <p:txBody>
          <a:bodyPr>
            <a:normAutofit/>
          </a:bodyPr>
          <a:lstStyle/>
          <a:p>
            <a:r>
              <a:rPr lang="en-ZA" dirty="0" smtClean="0"/>
              <a:t>Paper 2 </a:t>
            </a:r>
          </a:p>
          <a:p>
            <a:r>
              <a:rPr lang="en-ZA" dirty="0" smtClean="0"/>
              <a:t>Map work</a:t>
            </a:r>
          </a:p>
          <a:p>
            <a:r>
              <a:rPr lang="en-ZA" dirty="0" smtClean="0"/>
              <a:t>3318DB Paarl Topographic map</a:t>
            </a:r>
          </a:p>
          <a:p>
            <a:r>
              <a:rPr lang="en-ZA" dirty="0" smtClean="0"/>
              <a:t>3318DB 25 Paarl Orthophoto</a:t>
            </a:r>
            <a:endParaRPr lang="en-ZA" dirty="0"/>
          </a:p>
        </p:txBody>
      </p:sp>
    </p:spTree>
    <p:extLst>
      <p:ext uri="{BB962C8B-B14F-4D97-AF65-F5344CB8AC3E}">
        <p14:creationId xmlns:p14="http://schemas.microsoft.com/office/powerpoint/2010/main" val="4122075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8966"/>
            <a:ext cx="9144000" cy="523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490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1.8.	The land-use zone marked 1 on the orthophoto map is 	the / a</a:t>
            </a:r>
            <a:br>
              <a:rPr lang="en-ZA" sz="2800" dirty="0" smtClean="0"/>
            </a:br>
            <a:r>
              <a:rPr lang="en-ZA" sz="2800" dirty="0"/>
              <a:t>	</a:t>
            </a:r>
            <a:r>
              <a:rPr lang="en-ZA" sz="2800" dirty="0" smtClean="0"/>
              <a:t>a.</a:t>
            </a:r>
            <a:r>
              <a:rPr lang="en-ZA" sz="2800" dirty="0"/>
              <a:t>	</a:t>
            </a:r>
            <a:r>
              <a:rPr lang="en-ZA" sz="2800" dirty="0" smtClean="0"/>
              <a:t>zone of decay</a:t>
            </a:r>
            <a:br>
              <a:rPr lang="en-ZA" sz="2800" dirty="0" smtClean="0"/>
            </a:br>
            <a:r>
              <a:rPr lang="en-ZA" sz="2800" dirty="0" smtClean="0"/>
              <a:t>	b.  	Rural-urban fringe</a:t>
            </a:r>
            <a:br>
              <a:rPr lang="en-ZA" sz="2800" dirty="0" smtClean="0"/>
            </a:br>
            <a:r>
              <a:rPr lang="en-ZA" sz="2800" dirty="0" smtClean="0"/>
              <a:t>	c.	high income residential area</a:t>
            </a:r>
            <a:br>
              <a:rPr lang="en-ZA" sz="2800" dirty="0" smtClean="0"/>
            </a:br>
            <a:r>
              <a:rPr lang="en-ZA" sz="2800" dirty="0" smtClean="0"/>
              <a:t>	d.	industrial area</a:t>
            </a:r>
            <a:endParaRPr lang="en-ZA" sz="2800" b="1" dirty="0">
              <a:solidFill>
                <a:srgbClr val="FF0000"/>
              </a:solidFill>
            </a:endParaRPr>
          </a:p>
        </p:txBody>
      </p:sp>
      <p:sp>
        <p:nvSpPr>
          <p:cNvPr id="4" name="TextBox 3"/>
          <p:cNvSpPr txBox="1"/>
          <p:nvPr/>
        </p:nvSpPr>
        <p:spPr>
          <a:xfrm>
            <a:off x="467544" y="5157192"/>
            <a:ext cx="792088" cy="1015663"/>
          </a:xfrm>
          <a:prstGeom prst="rect">
            <a:avLst/>
          </a:prstGeom>
          <a:noFill/>
        </p:spPr>
        <p:txBody>
          <a:bodyPr wrap="square" rtlCol="0">
            <a:spAutoFit/>
          </a:bodyPr>
          <a:lstStyle/>
          <a:p>
            <a:r>
              <a:rPr lang="en-ZA" sz="6000" dirty="0"/>
              <a:t>B</a:t>
            </a:r>
          </a:p>
        </p:txBody>
      </p:sp>
      <p:pic>
        <p:nvPicPr>
          <p:cNvPr id="5" name="Picture 4"/>
          <p:cNvPicPr/>
          <p:nvPr/>
        </p:nvPicPr>
        <p:blipFill>
          <a:blip r:embed="rId2"/>
          <a:stretch>
            <a:fillRect/>
          </a:stretch>
        </p:blipFill>
        <p:spPr>
          <a:xfrm>
            <a:off x="1836587" y="2492896"/>
            <a:ext cx="7279704" cy="4327212"/>
          </a:xfrm>
          <a:prstGeom prst="rect">
            <a:avLst/>
          </a:prstGeom>
        </p:spPr>
      </p:pic>
    </p:spTree>
    <p:extLst>
      <p:ext uri="{BB962C8B-B14F-4D97-AF65-F5344CB8AC3E}">
        <p14:creationId xmlns:p14="http://schemas.microsoft.com/office/powerpoint/2010/main" val="1522772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1.9.	The slope marked 2 on the orthophoto map is 	…</a:t>
            </a:r>
            <a:br>
              <a:rPr lang="en-ZA" sz="2800" dirty="0" smtClean="0"/>
            </a:br>
            <a:r>
              <a:rPr lang="en-ZA" sz="2800" dirty="0"/>
              <a:t>	</a:t>
            </a:r>
            <a:r>
              <a:rPr lang="en-ZA" sz="2800" dirty="0" smtClean="0"/>
              <a:t>a.</a:t>
            </a:r>
            <a:r>
              <a:rPr lang="en-ZA" sz="2800" dirty="0"/>
              <a:t>	</a:t>
            </a:r>
            <a:r>
              <a:rPr lang="en-ZA" sz="2800" dirty="0" smtClean="0"/>
              <a:t>steep</a:t>
            </a:r>
            <a:br>
              <a:rPr lang="en-ZA" sz="2800" dirty="0" smtClean="0"/>
            </a:br>
            <a:r>
              <a:rPr lang="en-ZA" sz="2800" dirty="0" smtClean="0"/>
              <a:t>	b.  	gentle</a:t>
            </a:r>
            <a:br>
              <a:rPr lang="en-ZA" sz="2800" dirty="0" smtClean="0"/>
            </a:br>
            <a:r>
              <a:rPr lang="en-ZA" sz="2800" dirty="0" smtClean="0"/>
              <a:t>	c.	concave</a:t>
            </a:r>
            <a:br>
              <a:rPr lang="en-ZA" sz="2800" dirty="0" smtClean="0"/>
            </a:br>
            <a:r>
              <a:rPr lang="en-ZA" sz="2800" dirty="0" smtClean="0"/>
              <a:t>	d.	convex</a:t>
            </a:r>
            <a:endParaRPr lang="en-ZA" sz="2800" b="1" dirty="0">
              <a:solidFill>
                <a:srgbClr val="FF0000"/>
              </a:solidFill>
            </a:endParaRPr>
          </a:p>
        </p:txBody>
      </p:sp>
      <p:sp>
        <p:nvSpPr>
          <p:cNvPr id="4" name="TextBox 3"/>
          <p:cNvSpPr txBox="1"/>
          <p:nvPr/>
        </p:nvSpPr>
        <p:spPr>
          <a:xfrm>
            <a:off x="1187624" y="5157192"/>
            <a:ext cx="1009003" cy="1015663"/>
          </a:xfrm>
          <a:prstGeom prst="rect">
            <a:avLst/>
          </a:prstGeom>
          <a:noFill/>
        </p:spPr>
        <p:txBody>
          <a:bodyPr wrap="square" rtlCol="0">
            <a:spAutoFit/>
          </a:bodyPr>
          <a:lstStyle/>
          <a:p>
            <a:r>
              <a:rPr lang="en-ZA" sz="6000" dirty="0"/>
              <a:t>C</a:t>
            </a:r>
          </a:p>
        </p:txBody>
      </p:sp>
      <p:pic>
        <p:nvPicPr>
          <p:cNvPr id="6" name="Picture 5"/>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47864" y="1988841"/>
            <a:ext cx="5763313" cy="4842728"/>
          </a:xfrm>
          <a:prstGeom prst="rect">
            <a:avLst/>
          </a:prstGeom>
        </p:spPr>
      </p:pic>
    </p:spTree>
    <p:extLst>
      <p:ext uri="{BB962C8B-B14F-4D97-AF65-F5344CB8AC3E}">
        <p14:creationId xmlns:p14="http://schemas.microsoft.com/office/powerpoint/2010/main" val="1031285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1.10.	The building marked 3 on the orthophoto map is 	…</a:t>
            </a:r>
            <a:br>
              <a:rPr lang="en-ZA" sz="2800" dirty="0" smtClean="0"/>
            </a:br>
            <a:r>
              <a:rPr lang="en-ZA" sz="2800" dirty="0"/>
              <a:t>	</a:t>
            </a:r>
            <a:r>
              <a:rPr lang="en-ZA" sz="2800" dirty="0" smtClean="0"/>
              <a:t>a.</a:t>
            </a:r>
            <a:r>
              <a:rPr lang="en-ZA" sz="2800" dirty="0"/>
              <a:t>	</a:t>
            </a:r>
            <a:r>
              <a:rPr lang="en-ZA" sz="2800" dirty="0" smtClean="0"/>
              <a:t>school</a:t>
            </a:r>
            <a:br>
              <a:rPr lang="en-ZA" sz="2800" dirty="0" smtClean="0"/>
            </a:br>
            <a:r>
              <a:rPr lang="en-ZA" sz="2800" dirty="0" smtClean="0"/>
              <a:t>	b.  	factory</a:t>
            </a:r>
            <a:br>
              <a:rPr lang="en-ZA" sz="2800" dirty="0" smtClean="0"/>
            </a:br>
            <a:r>
              <a:rPr lang="en-ZA" sz="2800" dirty="0" smtClean="0"/>
              <a:t>	c.	silo</a:t>
            </a:r>
            <a:br>
              <a:rPr lang="en-ZA" sz="2800" dirty="0" smtClean="0"/>
            </a:br>
            <a:r>
              <a:rPr lang="en-ZA" sz="2800" dirty="0" smtClean="0"/>
              <a:t>	d.	smallholding</a:t>
            </a:r>
            <a:endParaRPr lang="en-ZA" sz="2800" b="1" dirty="0">
              <a:solidFill>
                <a:srgbClr val="FF0000"/>
              </a:solidFill>
            </a:endParaRPr>
          </a:p>
        </p:txBody>
      </p:sp>
      <p:sp>
        <p:nvSpPr>
          <p:cNvPr id="4" name="TextBox 3"/>
          <p:cNvSpPr txBox="1"/>
          <p:nvPr/>
        </p:nvSpPr>
        <p:spPr>
          <a:xfrm>
            <a:off x="7380312" y="1111418"/>
            <a:ext cx="1009003" cy="1015663"/>
          </a:xfrm>
          <a:prstGeom prst="rect">
            <a:avLst/>
          </a:prstGeom>
          <a:noFill/>
        </p:spPr>
        <p:txBody>
          <a:bodyPr wrap="square" rtlCol="0">
            <a:spAutoFit/>
          </a:bodyPr>
          <a:lstStyle/>
          <a:p>
            <a:r>
              <a:rPr lang="en-ZA" sz="6000" dirty="0" smtClean="0"/>
              <a:t>A</a:t>
            </a:r>
            <a:endParaRPr lang="en-ZA" sz="6000" dirty="0"/>
          </a:p>
        </p:txBody>
      </p:sp>
      <p:pic>
        <p:nvPicPr>
          <p:cNvPr id="5" name="Picture 4"/>
          <p:cNvPicPr/>
          <p:nvPr/>
        </p:nvPicPr>
        <p:blipFill>
          <a:blip r:embed="rId2"/>
          <a:stretch>
            <a:fillRect/>
          </a:stretch>
        </p:blipFill>
        <p:spPr>
          <a:xfrm>
            <a:off x="3412490" y="2505710"/>
            <a:ext cx="5731510" cy="435229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96952"/>
            <a:ext cx="34956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flipV="1">
            <a:off x="2627784" y="3933056"/>
            <a:ext cx="4464498" cy="64807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777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4594522"/>
          </a:xfrm>
        </p:spPr>
        <p:txBody>
          <a:bodyPr>
            <a:normAutofit/>
          </a:bodyPr>
          <a:lstStyle/>
          <a:p>
            <a:r>
              <a:rPr lang="en-ZA" b="1" dirty="0" smtClean="0"/>
              <a:t>Question 2</a:t>
            </a:r>
            <a:br>
              <a:rPr lang="en-ZA" b="1" dirty="0" smtClean="0"/>
            </a:br>
            <a:r>
              <a:rPr lang="en-ZA" b="1" dirty="0" smtClean="0"/>
              <a:t>Geographical techniques and calculations</a:t>
            </a:r>
            <a:endParaRPr lang="en-ZA" b="1" dirty="0"/>
          </a:p>
        </p:txBody>
      </p:sp>
    </p:spTree>
    <p:extLst>
      <p:ext uri="{BB962C8B-B14F-4D97-AF65-F5344CB8AC3E}">
        <p14:creationId xmlns:p14="http://schemas.microsoft.com/office/powerpoint/2010/main" val="62544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2400" dirty="0" smtClean="0"/>
              <a:t>2.1.	</a:t>
            </a:r>
            <a:r>
              <a:rPr lang="en-ZA" sz="2400" dirty="0"/>
              <a:t>Calculate the gradient between trigonometrical station </a:t>
            </a:r>
            <a:r>
              <a:rPr lang="en-ZA" sz="2400" dirty="0" smtClean="0"/>
              <a:t>	172 </a:t>
            </a:r>
            <a:r>
              <a:rPr lang="en-ZA" sz="2400" dirty="0"/>
              <a:t>in block </a:t>
            </a:r>
            <a:r>
              <a:rPr lang="en-ZA" sz="2400" b="1" dirty="0"/>
              <a:t>C8 </a:t>
            </a:r>
            <a:r>
              <a:rPr lang="en-ZA" sz="2400" dirty="0"/>
              <a:t>and spot height </a:t>
            </a:r>
            <a:r>
              <a:rPr lang="en-ZA" sz="2400" b="1" dirty="0"/>
              <a:t>·</a:t>
            </a:r>
            <a:r>
              <a:rPr lang="en-ZA" sz="2400" dirty="0"/>
              <a:t>162 in block </a:t>
            </a:r>
            <a:r>
              <a:rPr lang="en-ZA" sz="2400" b="1" dirty="0"/>
              <a:t>B9</a:t>
            </a:r>
            <a:r>
              <a:rPr lang="en-ZA" sz="2400" dirty="0"/>
              <a:t>. Show </a:t>
            </a:r>
            <a:r>
              <a:rPr lang="en-ZA" sz="2400" dirty="0" smtClean="0"/>
              <a:t>	ALL </a:t>
            </a:r>
            <a:r>
              <a:rPr lang="en-ZA" sz="2400" dirty="0"/>
              <a:t>calculations. Marks will be allocated for calculations. </a:t>
            </a:r>
          </a:p>
        </p:txBody>
      </p:sp>
      <p:sp>
        <p:nvSpPr>
          <p:cNvPr id="4" name="Content Placeholder 3"/>
          <p:cNvSpPr>
            <a:spLocks noGrp="1"/>
          </p:cNvSpPr>
          <p:nvPr>
            <p:ph idx="1"/>
          </p:nvPr>
        </p:nvSpPr>
        <p:spPr/>
        <p:txBody>
          <a:bodyPr/>
          <a:lstStyle/>
          <a:p>
            <a:endParaRPr lang="en-ZA"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67544" y="1628800"/>
            <a:ext cx="8208912" cy="4752528"/>
          </a:xfrm>
          <a:prstGeom prst="rect">
            <a:avLst/>
          </a:prstGeom>
          <a:ln w="15875">
            <a:solidFill>
              <a:schemeClr val="tx1"/>
            </a:solidFill>
          </a:ln>
        </p:spPr>
      </p:pic>
    </p:spTree>
    <p:extLst>
      <p:ext uri="{BB962C8B-B14F-4D97-AF65-F5344CB8AC3E}">
        <p14:creationId xmlns:p14="http://schemas.microsoft.com/office/powerpoint/2010/main" val="527879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2.1.</a:t>
            </a:r>
            <a:endParaRPr lang="en-ZA" dirty="0"/>
          </a:p>
        </p:txBody>
      </p:sp>
      <p:sp>
        <p:nvSpPr>
          <p:cNvPr id="4" name="Content Placeholder 2"/>
          <p:cNvSpPr>
            <a:spLocks noGrp="1"/>
          </p:cNvSpPr>
          <p:nvPr>
            <p:ph idx="1"/>
          </p:nvPr>
        </p:nvSpPr>
        <p:spPr/>
        <p:txBody>
          <a:bodyPr>
            <a:normAutofit fontScale="70000" lnSpcReduction="20000"/>
          </a:bodyPr>
          <a:lstStyle/>
          <a:p>
            <a:pPr marL="0" indent="0">
              <a:buNone/>
            </a:pPr>
            <a:r>
              <a:rPr lang="en-ZA" dirty="0" smtClean="0"/>
              <a:t>Gradient= </a:t>
            </a:r>
            <a:r>
              <a:rPr lang="en-ZA" u="sng" dirty="0" smtClean="0"/>
              <a:t>VI </a:t>
            </a:r>
            <a:r>
              <a:rPr lang="en-ZA" dirty="0" smtClean="0"/>
              <a:t>√ 	OR		Gradient = </a:t>
            </a:r>
            <a:r>
              <a:rPr lang="en-ZA" u="sng" dirty="0" smtClean="0"/>
              <a:t>VI</a:t>
            </a:r>
            <a:r>
              <a:rPr lang="en-ZA" dirty="0" smtClean="0"/>
              <a:t> √</a:t>
            </a:r>
          </a:p>
          <a:p>
            <a:pPr marL="0" indent="0">
              <a:buNone/>
            </a:pPr>
            <a:r>
              <a:rPr lang="en-ZA" dirty="0" smtClean="0"/>
              <a:t>	      HE 					       HE</a:t>
            </a:r>
          </a:p>
          <a:p>
            <a:pPr marL="0" indent="0">
              <a:buNone/>
            </a:pPr>
            <a:r>
              <a:rPr lang="en-ZA" dirty="0" smtClean="0"/>
              <a:t>VI = 173,6 – 162 			VI = 173,6 – 162</a:t>
            </a:r>
          </a:p>
          <a:p>
            <a:pPr marL="0" indent="0">
              <a:buNone/>
            </a:pPr>
            <a:r>
              <a:rPr lang="en-ZA" dirty="0" smtClean="0"/>
              <a:t>	= 11.6 m√ 	 			= 11,6 m√</a:t>
            </a:r>
          </a:p>
          <a:p>
            <a:pPr marL="0" indent="0">
              <a:buNone/>
            </a:pPr>
            <a:r>
              <a:rPr lang="en-ZA" dirty="0" smtClean="0"/>
              <a:t>HE = 52 mm√ x 50 000 		HE = 5,2 cm√ x 500</a:t>
            </a:r>
          </a:p>
          <a:p>
            <a:pPr marL="0" indent="0">
              <a:buNone/>
            </a:pPr>
            <a:r>
              <a:rPr lang="en-ZA" dirty="0" smtClean="0"/>
              <a:t>	= 2 600 m√ 				= 2 600 m√</a:t>
            </a:r>
          </a:p>
          <a:p>
            <a:pPr marL="0" indent="0">
              <a:buNone/>
            </a:pPr>
            <a:endParaRPr lang="en-ZA" dirty="0" smtClean="0"/>
          </a:p>
          <a:p>
            <a:pPr marL="0" indent="0">
              <a:buNone/>
            </a:pPr>
            <a:r>
              <a:rPr lang="en-ZA" dirty="0" smtClean="0"/>
              <a:t>	</a:t>
            </a:r>
            <a:r>
              <a:rPr lang="en-ZA" u="sng" dirty="0" smtClean="0"/>
              <a:t>VI </a:t>
            </a:r>
            <a:r>
              <a:rPr lang="en-ZA" dirty="0" smtClean="0"/>
              <a:t>	= </a:t>
            </a:r>
            <a:r>
              <a:rPr lang="en-ZA" u="sng" dirty="0" smtClean="0"/>
              <a:t>11,6 	÷11.6</a:t>
            </a:r>
            <a:r>
              <a:rPr lang="en-ZA" dirty="0" smtClean="0"/>
              <a:t>			</a:t>
            </a:r>
            <a:r>
              <a:rPr lang="en-ZA" u="sng" dirty="0" smtClean="0"/>
              <a:t>VI </a:t>
            </a:r>
            <a:r>
              <a:rPr lang="en-ZA" dirty="0" smtClean="0"/>
              <a:t>	= </a:t>
            </a:r>
            <a:r>
              <a:rPr lang="en-ZA" u="sng" dirty="0" smtClean="0"/>
              <a:t>11,6</a:t>
            </a:r>
          </a:p>
          <a:p>
            <a:pPr marL="0" indent="0">
              <a:buNone/>
            </a:pPr>
            <a:r>
              <a:rPr lang="en-ZA" dirty="0" smtClean="0"/>
              <a:t>	HE 	    2 600 ÷ 11.6√ 		HE 	   2600√</a:t>
            </a:r>
          </a:p>
          <a:p>
            <a:pPr marL="0" indent="0">
              <a:buNone/>
            </a:pPr>
            <a:endParaRPr lang="en-ZA" dirty="0" smtClean="0"/>
          </a:p>
          <a:p>
            <a:pPr marL="0" indent="0">
              <a:buNone/>
            </a:pPr>
            <a:r>
              <a:rPr lang="en-ZA" dirty="0" smtClean="0"/>
              <a:t>	1 : 224,13√ 			1 : 224,13√</a:t>
            </a:r>
          </a:p>
          <a:p>
            <a:pPr marL="0" indent="0">
              <a:buNone/>
            </a:pPr>
            <a:r>
              <a:rPr lang="en-ZA" dirty="0" smtClean="0"/>
              <a:t>(Range: 215.51 to 232.75) 		(Range: 215.51 to 232.75)</a:t>
            </a:r>
          </a:p>
          <a:p>
            <a:pPr marL="0" indent="0">
              <a:buNone/>
            </a:pPr>
            <a:r>
              <a:rPr lang="en-ZA" dirty="0" smtClean="0"/>
              <a:t>							(6)</a:t>
            </a:r>
            <a:endParaRPr lang="en-ZA" dirty="0"/>
          </a:p>
        </p:txBody>
      </p:sp>
    </p:spTree>
    <p:extLst>
      <p:ext uri="{BB962C8B-B14F-4D97-AF65-F5344CB8AC3E}">
        <p14:creationId xmlns:p14="http://schemas.microsoft.com/office/powerpoint/2010/main" val="158411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pPr algn="l"/>
            <a:r>
              <a:rPr lang="en-ZA" sz="2800" dirty="0" smtClean="0"/>
              <a:t>2.2.	</a:t>
            </a:r>
            <a:r>
              <a:rPr lang="en-ZA" sz="2800" dirty="0"/>
              <a:t>The following is a cross section from the windmill </a:t>
            </a:r>
            <a:r>
              <a:rPr lang="en-ZA" sz="2800" dirty="0" smtClean="0"/>
              <a:t>	(</a:t>
            </a:r>
            <a:r>
              <a:rPr lang="en-ZA" sz="2800" dirty="0"/>
              <a:t>block </a:t>
            </a:r>
            <a:r>
              <a:rPr lang="en-ZA" sz="2800" b="1" dirty="0"/>
              <a:t>E4</a:t>
            </a:r>
            <a:r>
              <a:rPr lang="en-ZA" sz="2800" dirty="0"/>
              <a:t>) to trigonometrical station 184 (block </a:t>
            </a:r>
            <a:r>
              <a:rPr lang="en-ZA" sz="2800" b="1" dirty="0"/>
              <a:t>E6</a:t>
            </a:r>
            <a:r>
              <a:rPr lang="en-ZA" sz="2800"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51708"/>
            <a:ext cx="8144063" cy="482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3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3200" b="1" dirty="0" smtClean="0"/>
              <a:t>2.2.1.  Calculate </a:t>
            </a:r>
            <a:r>
              <a:rPr lang="en-ZA" sz="3200" b="1" dirty="0"/>
              <a:t>the vertical exaggeration of the </a:t>
            </a:r>
            <a:r>
              <a:rPr lang="en-ZA" sz="3200" b="1" dirty="0" smtClean="0"/>
              <a:t>	  cross </a:t>
            </a:r>
            <a:r>
              <a:rPr lang="en-ZA" sz="3200" b="1" dirty="0"/>
              <a:t>section above. 	</a:t>
            </a:r>
          </a:p>
        </p:txBody>
      </p:sp>
      <p:sp>
        <p:nvSpPr>
          <p:cNvPr id="3" name="Content Placeholder 2"/>
          <p:cNvSpPr>
            <a:spLocks noGrp="1"/>
          </p:cNvSpPr>
          <p:nvPr>
            <p:ph idx="1"/>
          </p:nvPr>
        </p:nvSpPr>
        <p:spPr>
          <a:xfrm>
            <a:off x="457200" y="1600200"/>
            <a:ext cx="8229600" cy="4997152"/>
          </a:xfrm>
        </p:spPr>
        <p:txBody>
          <a:bodyPr>
            <a:normAutofit lnSpcReduction="10000"/>
          </a:bodyPr>
          <a:lstStyle/>
          <a:p>
            <a:pPr marL="0" indent="0">
              <a:buNone/>
            </a:pPr>
            <a:r>
              <a:rPr lang="en-ZA" i="1" dirty="0" smtClean="0"/>
              <a:t>	VS </a:t>
            </a:r>
            <a:r>
              <a:rPr lang="en-ZA" i="1" dirty="0"/>
              <a:t>= 1 cm to 20 m </a:t>
            </a:r>
            <a:r>
              <a:rPr lang="en-ZA" dirty="0"/>
              <a:t>	</a:t>
            </a:r>
            <a:r>
              <a:rPr lang="en-ZA" i="1" dirty="0"/>
              <a:t>= 1 : 2 000 √ </a:t>
            </a:r>
            <a:endParaRPr lang="en-ZA" dirty="0"/>
          </a:p>
          <a:p>
            <a:pPr marL="0" indent="0">
              <a:buNone/>
            </a:pPr>
            <a:r>
              <a:rPr lang="en-ZA" i="1" dirty="0" smtClean="0"/>
              <a:t>	HS </a:t>
            </a:r>
            <a:r>
              <a:rPr lang="en-ZA" i="1" dirty="0"/>
              <a:t>= 1 : 50 000 √ </a:t>
            </a:r>
            <a:endParaRPr lang="en-ZA" dirty="0"/>
          </a:p>
          <a:p>
            <a:pPr marL="0" indent="0">
              <a:buNone/>
            </a:pPr>
            <a:endParaRPr lang="en-ZA" i="1" dirty="0" smtClean="0"/>
          </a:p>
          <a:p>
            <a:pPr marL="0" indent="0">
              <a:buNone/>
            </a:pPr>
            <a:r>
              <a:rPr lang="en-ZA" i="1" dirty="0"/>
              <a:t>	</a:t>
            </a:r>
            <a:r>
              <a:rPr lang="en-ZA" i="1" dirty="0" smtClean="0"/>
              <a:t>VE </a:t>
            </a:r>
            <a:r>
              <a:rPr lang="en-ZA" i="1" dirty="0"/>
              <a:t>= </a:t>
            </a:r>
            <a:r>
              <a:rPr lang="en-ZA" i="1" dirty="0" smtClean="0"/>
              <a:t>	</a:t>
            </a:r>
            <a:r>
              <a:rPr lang="en-ZA" i="1" u="sng" dirty="0" smtClean="0"/>
              <a:t>VS </a:t>
            </a:r>
            <a:endParaRPr lang="en-ZA" dirty="0"/>
          </a:p>
          <a:p>
            <a:pPr marL="0" indent="0">
              <a:buNone/>
            </a:pPr>
            <a:r>
              <a:rPr lang="en-ZA" i="1" dirty="0" smtClean="0"/>
              <a:t>		HS</a:t>
            </a:r>
            <a:r>
              <a:rPr lang="en-ZA" i="1" dirty="0"/>
              <a:t>√ </a:t>
            </a:r>
            <a:endParaRPr lang="en-ZA" dirty="0"/>
          </a:p>
          <a:p>
            <a:pPr marL="0" indent="0">
              <a:buNone/>
            </a:pPr>
            <a:r>
              <a:rPr lang="es-ES" i="1" dirty="0" smtClean="0"/>
              <a:t>	VE </a:t>
            </a:r>
            <a:r>
              <a:rPr lang="es-ES" i="1" dirty="0"/>
              <a:t>= </a:t>
            </a:r>
            <a:r>
              <a:rPr lang="es-ES" i="1" u="sng" dirty="0"/>
              <a:t>1 </a:t>
            </a:r>
            <a:r>
              <a:rPr lang="es-ES" i="1" u="sng" dirty="0" smtClean="0"/>
              <a:t>        </a:t>
            </a:r>
            <a:r>
              <a:rPr lang="es-ES" i="1" dirty="0" smtClean="0"/>
              <a:t>X </a:t>
            </a:r>
            <a:r>
              <a:rPr lang="es-ES" i="1" u="sng" dirty="0"/>
              <a:t>50 000 </a:t>
            </a:r>
            <a:endParaRPr lang="es-ES" dirty="0"/>
          </a:p>
          <a:p>
            <a:pPr marL="0" indent="0">
              <a:buNone/>
            </a:pPr>
            <a:r>
              <a:rPr lang="en-ZA" i="1" dirty="0" smtClean="0"/>
              <a:t>	        2 </a:t>
            </a:r>
            <a:r>
              <a:rPr lang="en-ZA" i="1" dirty="0"/>
              <a:t>000 </a:t>
            </a:r>
            <a:r>
              <a:rPr lang="en-ZA" i="1" dirty="0" smtClean="0"/>
              <a:t>     1 </a:t>
            </a:r>
            <a:endParaRPr lang="en-ZA" dirty="0"/>
          </a:p>
          <a:p>
            <a:pPr marL="0" indent="0">
              <a:buNone/>
            </a:pPr>
            <a:r>
              <a:rPr lang="en-ZA" i="1" dirty="0" smtClean="0"/>
              <a:t>	    = </a:t>
            </a:r>
            <a:r>
              <a:rPr lang="en-ZA" i="1" dirty="0"/>
              <a:t>25 </a:t>
            </a:r>
            <a:r>
              <a:rPr lang="en-ZA" b="1" i="1" u="sng" dirty="0"/>
              <a:t>times</a:t>
            </a:r>
            <a:r>
              <a:rPr lang="en-ZA" i="1" dirty="0"/>
              <a:t> √ </a:t>
            </a:r>
            <a:endParaRPr lang="en-ZA" i="1" dirty="0" smtClean="0"/>
          </a:p>
          <a:p>
            <a:pPr marL="0" indent="0">
              <a:buNone/>
            </a:pPr>
            <a:r>
              <a:rPr lang="en-ZA" b="1" i="1" dirty="0" smtClean="0"/>
              <a:t>	(</a:t>
            </a:r>
            <a:r>
              <a:rPr lang="en-ZA" b="1" i="1" dirty="0"/>
              <a:t>Give full marks for the answer) </a:t>
            </a:r>
            <a:r>
              <a:rPr lang="en-ZA" dirty="0"/>
              <a:t>	(4) 	</a:t>
            </a:r>
          </a:p>
        </p:txBody>
      </p:sp>
    </p:spTree>
    <p:extLst>
      <p:ext uri="{BB962C8B-B14F-4D97-AF65-F5344CB8AC3E}">
        <p14:creationId xmlns:p14="http://schemas.microsoft.com/office/powerpoint/2010/main" val="25575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ZA" sz="3200" dirty="0" smtClean="0"/>
              <a:t>2.2.2.  Identify </a:t>
            </a:r>
            <a:r>
              <a:rPr lang="en-ZA" sz="3200" dirty="0"/>
              <a:t>the features labelled </a:t>
            </a:r>
            <a:r>
              <a:rPr lang="en-ZA" sz="3200" b="1" dirty="0"/>
              <a:t>X </a:t>
            </a:r>
            <a:r>
              <a:rPr lang="en-ZA" sz="3200" dirty="0"/>
              <a:t>and </a:t>
            </a:r>
            <a:r>
              <a:rPr lang="en-ZA" sz="3200" b="1" dirty="0"/>
              <a:t>Y </a:t>
            </a:r>
            <a:r>
              <a:rPr lang="en-ZA" sz="3200" b="1" dirty="0" smtClean="0"/>
              <a:t>	</a:t>
            </a:r>
            <a:r>
              <a:rPr lang="en-ZA" sz="3200" dirty="0" smtClean="0"/>
              <a:t>on 	  the </a:t>
            </a:r>
            <a:r>
              <a:rPr lang="en-ZA" sz="3200" dirty="0"/>
              <a:t>cross section 	</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992887" cy="518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79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29600" cy="2952328"/>
          </a:xfrm>
        </p:spPr>
        <p:txBody>
          <a:bodyPr>
            <a:normAutofit/>
          </a:bodyPr>
          <a:lstStyle/>
          <a:p>
            <a:r>
              <a:rPr lang="en-ZA" b="1" dirty="0" smtClean="0"/>
              <a:t>Question 1 – Multiple Choice</a:t>
            </a:r>
            <a:br>
              <a:rPr lang="en-ZA" b="1" dirty="0" smtClean="0"/>
            </a:br>
            <a:r>
              <a:rPr lang="en-ZA" sz="3100" dirty="0" smtClean="0"/>
              <a:t>Never leave out questions</a:t>
            </a:r>
            <a:br>
              <a:rPr lang="en-ZA" sz="3100" dirty="0" smtClean="0"/>
            </a:br>
            <a:r>
              <a:rPr lang="en-ZA" sz="3100" dirty="0" smtClean="0"/>
              <a:t>Write answers in Capital letters</a:t>
            </a:r>
            <a:br>
              <a:rPr lang="en-ZA" sz="3100" dirty="0" smtClean="0"/>
            </a:br>
            <a:r>
              <a:rPr lang="en-ZA" sz="3100" dirty="0" smtClean="0"/>
              <a:t>Do not write two answers</a:t>
            </a:r>
            <a:br>
              <a:rPr lang="en-ZA" sz="3100" dirty="0" smtClean="0"/>
            </a:br>
            <a:endParaRPr lang="en-ZA" sz="3100" dirty="0"/>
          </a:p>
        </p:txBody>
      </p:sp>
    </p:spTree>
    <p:extLst>
      <p:ext uri="{BB962C8B-B14F-4D97-AF65-F5344CB8AC3E}">
        <p14:creationId xmlns:p14="http://schemas.microsoft.com/office/powerpoint/2010/main" val="384949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2.2.2.</a:t>
            </a:r>
            <a:endParaRPr lang="en-ZA" dirty="0"/>
          </a:p>
        </p:txBody>
      </p:sp>
      <p:sp>
        <p:nvSpPr>
          <p:cNvPr id="3" name="Content Placeholder 2"/>
          <p:cNvSpPr>
            <a:spLocks noGrp="1"/>
          </p:cNvSpPr>
          <p:nvPr>
            <p:ph idx="1"/>
          </p:nvPr>
        </p:nvSpPr>
        <p:spPr/>
        <p:txBody>
          <a:bodyPr/>
          <a:lstStyle/>
          <a:p>
            <a:r>
              <a:rPr lang="en-ZA" b="1" i="1" dirty="0"/>
              <a:t>X</a:t>
            </a:r>
            <a:r>
              <a:rPr lang="en-ZA" i="1" dirty="0"/>
              <a:t>: other road / dirt (gravel) road / cultivated land √ </a:t>
            </a:r>
            <a:r>
              <a:rPr lang="en-ZA" dirty="0"/>
              <a:t>	</a:t>
            </a:r>
            <a:endParaRPr lang="en-ZA" dirty="0" smtClean="0"/>
          </a:p>
          <a:p>
            <a:r>
              <a:rPr lang="en-ZA" b="1" i="1" dirty="0" smtClean="0"/>
              <a:t>Y</a:t>
            </a:r>
            <a:r>
              <a:rPr lang="en-ZA" i="1" dirty="0"/>
              <a:t>: power line / cultivated land / farm boundary √ </a:t>
            </a:r>
            <a:r>
              <a:rPr lang="en-ZA" dirty="0"/>
              <a:t>	(2) 	</a:t>
            </a:r>
          </a:p>
          <a:p>
            <a:endParaRPr lang="en-ZA" dirty="0"/>
          </a:p>
        </p:txBody>
      </p:sp>
    </p:spTree>
    <p:extLst>
      <p:ext uri="{BB962C8B-B14F-4D97-AF65-F5344CB8AC3E}">
        <p14:creationId xmlns:p14="http://schemas.microsoft.com/office/powerpoint/2010/main" val="3193820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pPr algn="l"/>
            <a:r>
              <a:rPr lang="en-ZA" sz="3600" dirty="0" smtClean="0"/>
              <a:t>2.2.3.   Why </a:t>
            </a:r>
            <a:r>
              <a:rPr lang="en-ZA" sz="3600" dirty="0"/>
              <a:t>are cross </a:t>
            </a:r>
            <a:r>
              <a:rPr lang="en-ZA" sz="3600" dirty="0" smtClean="0"/>
              <a:t>sections exaggerated</a:t>
            </a:r>
            <a:r>
              <a:rPr lang="en-ZA" sz="3600" dirty="0"/>
              <a:t>? 	</a:t>
            </a:r>
          </a:p>
        </p:txBody>
      </p:sp>
      <p:sp>
        <p:nvSpPr>
          <p:cNvPr id="3" name="Content Placeholder 2"/>
          <p:cNvSpPr>
            <a:spLocks noGrp="1"/>
          </p:cNvSpPr>
          <p:nvPr>
            <p:ph idx="1"/>
          </p:nvPr>
        </p:nvSpPr>
        <p:spPr>
          <a:xfrm>
            <a:off x="453834" y="805977"/>
            <a:ext cx="8229600" cy="4525963"/>
          </a:xfrm>
        </p:spPr>
        <p:txBody>
          <a:bodyPr/>
          <a:lstStyle/>
          <a:p>
            <a:pPr marL="0" indent="0">
              <a:buNone/>
            </a:pPr>
            <a:r>
              <a:rPr lang="en-ZA" i="1" dirty="0"/>
              <a:t>To see the difference in height √ </a:t>
            </a:r>
            <a:r>
              <a:rPr lang="en-ZA" dirty="0"/>
              <a:t>	</a:t>
            </a:r>
            <a:r>
              <a:rPr lang="en-ZA" i="1" dirty="0"/>
              <a:t>[Concept] </a:t>
            </a:r>
            <a:r>
              <a:rPr lang="en-ZA" dirty="0"/>
              <a:t>	(1) 	</a:t>
            </a:r>
          </a:p>
          <a:p>
            <a:endParaRPr lang="en-ZA"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23"/>
          <a:stretch/>
        </p:blipFill>
        <p:spPr bwMode="auto">
          <a:xfrm>
            <a:off x="2341418" y="1816825"/>
            <a:ext cx="6342193" cy="105451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42" y="2852935"/>
            <a:ext cx="6986572" cy="389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71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53" y="27856"/>
            <a:ext cx="8435280" cy="1143000"/>
          </a:xfrm>
        </p:spPr>
        <p:txBody>
          <a:bodyPr>
            <a:noAutofit/>
          </a:bodyPr>
          <a:lstStyle/>
          <a:p>
            <a:pPr algn="l"/>
            <a:r>
              <a:rPr lang="en-ZA" sz="2800" dirty="0"/>
              <a:t>2.3 	Calculate the magnetic declination for the year </a:t>
            </a:r>
            <a:r>
              <a:rPr lang="en-ZA" sz="2800" dirty="0" smtClean="0"/>
              <a:t>	2011</a:t>
            </a:r>
            <a:r>
              <a:rPr lang="en-ZA" sz="2800" dirty="0"/>
              <a:t>. Show ALL calculations. Marks will be </a:t>
            </a:r>
            <a:r>
              <a:rPr lang="en-ZA" sz="2800" dirty="0" smtClean="0"/>
              <a:t>	allocated </a:t>
            </a:r>
            <a:r>
              <a:rPr lang="en-ZA" sz="2800" dirty="0"/>
              <a:t>for calculations. 	</a:t>
            </a:r>
          </a:p>
        </p:txBody>
      </p:sp>
      <p:sp>
        <p:nvSpPr>
          <p:cNvPr id="3" name="Content Placeholder 2"/>
          <p:cNvSpPr>
            <a:spLocks noGrp="1"/>
          </p:cNvSpPr>
          <p:nvPr>
            <p:ph idx="1"/>
          </p:nvPr>
        </p:nvSpPr>
        <p:spPr>
          <a:xfrm>
            <a:off x="435427" y="3733056"/>
            <a:ext cx="8229600" cy="3124944"/>
          </a:xfrm>
        </p:spPr>
        <p:txBody>
          <a:bodyPr>
            <a:normAutofit fontScale="92500" lnSpcReduction="10000"/>
          </a:bodyPr>
          <a:lstStyle/>
          <a:p>
            <a:pPr marL="0" indent="0">
              <a:buNone/>
            </a:pPr>
            <a:r>
              <a:rPr lang="en-ZA" i="1" dirty="0"/>
              <a:t>Difference in years = 2011- 2002 </a:t>
            </a:r>
            <a:endParaRPr lang="en-ZA" dirty="0"/>
          </a:p>
          <a:p>
            <a:pPr marL="0" indent="0">
              <a:buNone/>
            </a:pPr>
            <a:r>
              <a:rPr lang="en-ZA" i="1" dirty="0" smtClean="0"/>
              <a:t>	= </a:t>
            </a:r>
            <a:r>
              <a:rPr lang="en-ZA" i="1" dirty="0"/>
              <a:t>9 years √ x 6′ W √ </a:t>
            </a:r>
            <a:endParaRPr lang="en-ZA" dirty="0"/>
          </a:p>
          <a:p>
            <a:pPr marL="0" indent="0">
              <a:buNone/>
            </a:pPr>
            <a:r>
              <a:rPr lang="en-ZA" i="1" dirty="0" smtClean="0"/>
              <a:t>	= </a:t>
            </a:r>
            <a:r>
              <a:rPr lang="en-ZA" i="1" dirty="0"/>
              <a:t>54′ W √ </a:t>
            </a:r>
            <a:endParaRPr lang="en-ZA" dirty="0"/>
          </a:p>
          <a:p>
            <a:pPr marL="0" indent="0">
              <a:buNone/>
            </a:pPr>
            <a:r>
              <a:rPr lang="en-ZA" i="1" dirty="0"/>
              <a:t>Magnetic declination in 2011= 23°33′ + √ 54′W </a:t>
            </a:r>
            <a:endParaRPr lang="en-ZA" dirty="0"/>
          </a:p>
          <a:p>
            <a:pPr marL="0" indent="0">
              <a:buNone/>
            </a:pPr>
            <a:r>
              <a:rPr lang="en-ZA" i="1" dirty="0" smtClean="0"/>
              <a:t>	= </a:t>
            </a:r>
            <a:r>
              <a:rPr lang="en-ZA" i="1" dirty="0"/>
              <a:t>23°87′W </a:t>
            </a:r>
            <a:endParaRPr lang="en-ZA" dirty="0"/>
          </a:p>
          <a:p>
            <a:pPr marL="0" indent="0">
              <a:buNone/>
            </a:pPr>
            <a:r>
              <a:rPr lang="en-ZA" i="1" dirty="0" smtClean="0"/>
              <a:t>	= </a:t>
            </a:r>
            <a:r>
              <a:rPr lang="en-ZA" i="1" dirty="0"/>
              <a:t>24°27′W √ </a:t>
            </a:r>
            <a:r>
              <a:rPr lang="en-ZA" dirty="0"/>
              <a:t>	(5)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972" y="1268760"/>
            <a:ext cx="64940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4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792088"/>
          </a:xfrm>
        </p:spPr>
        <p:txBody>
          <a:bodyPr>
            <a:noAutofit/>
          </a:bodyPr>
          <a:lstStyle/>
          <a:p>
            <a:r>
              <a:rPr lang="en-ZA" sz="2800" b="1" dirty="0" smtClean="0"/>
              <a:t>2.4. </a:t>
            </a:r>
            <a:r>
              <a:rPr lang="en-ZA" sz="2800" b="1" dirty="0"/>
              <a:t>Give TWO reasons why the magnetic declination will be useful to a person using a map on a field trip</a:t>
            </a:r>
            <a:r>
              <a:rPr lang="en-ZA" sz="2800" b="1" dirty="0" smtClean="0"/>
              <a:t>.</a:t>
            </a:r>
            <a:endParaRPr lang="en-ZA" sz="2800" b="1" dirty="0"/>
          </a:p>
        </p:txBody>
      </p:sp>
      <p:sp>
        <p:nvSpPr>
          <p:cNvPr id="3" name="Content Placeholder 2"/>
          <p:cNvSpPr>
            <a:spLocks noGrp="1"/>
          </p:cNvSpPr>
          <p:nvPr>
            <p:ph idx="1"/>
          </p:nvPr>
        </p:nvSpPr>
        <p:spPr>
          <a:xfrm>
            <a:off x="467544" y="2564904"/>
            <a:ext cx="8229600" cy="3744415"/>
          </a:xfrm>
        </p:spPr>
        <p:txBody>
          <a:bodyPr>
            <a:normAutofit fontScale="92500" lnSpcReduction="10000"/>
          </a:bodyPr>
          <a:lstStyle/>
          <a:p>
            <a:pPr>
              <a:buFont typeface="Wingdings" pitchFamily="2" charset="2"/>
              <a:buChar char="§"/>
            </a:pPr>
            <a:r>
              <a:rPr lang="en-ZA" i="1" dirty="0"/>
              <a:t>It will allow the map to be set for accurate orientation </a:t>
            </a:r>
            <a:r>
              <a:rPr lang="en-ZA" dirty="0"/>
              <a:t>√ 	</a:t>
            </a:r>
            <a:endParaRPr lang="en-ZA" dirty="0" smtClean="0"/>
          </a:p>
          <a:p>
            <a:pPr>
              <a:buFont typeface="Wingdings" pitchFamily="2" charset="2"/>
              <a:buChar char="§"/>
            </a:pPr>
            <a:r>
              <a:rPr lang="en-ZA" i="1" dirty="0" smtClean="0"/>
              <a:t>It </a:t>
            </a:r>
            <a:r>
              <a:rPr lang="en-ZA" i="1" dirty="0"/>
              <a:t>determines true north </a:t>
            </a:r>
            <a:r>
              <a:rPr lang="en-ZA" dirty="0"/>
              <a:t>√ </a:t>
            </a:r>
            <a:endParaRPr lang="en-ZA" dirty="0" smtClean="0"/>
          </a:p>
          <a:p>
            <a:pPr>
              <a:buFont typeface="Wingdings" pitchFamily="2" charset="2"/>
              <a:buChar char="§"/>
            </a:pPr>
            <a:r>
              <a:rPr lang="en-ZA" i="1" dirty="0" smtClean="0"/>
              <a:t>To </a:t>
            </a:r>
            <a:r>
              <a:rPr lang="en-ZA" i="1" dirty="0"/>
              <a:t>calculate magnetic bearing </a:t>
            </a:r>
            <a:r>
              <a:rPr lang="en-ZA" dirty="0"/>
              <a:t>√ </a:t>
            </a:r>
            <a:endParaRPr lang="en-ZA" dirty="0" smtClean="0"/>
          </a:p>
          <a:p>
            <a:pPr>
              <a:buFont typeface="Wingdings" pitchFamily="2" charset="2"/>
              <a:buChar char="§"/>
            </a:pPr>
            <a:r>
              <a:rPr lang="en-ZA" i="1" dirty="0" smtClean="0"/>
              <a:t>Reaching </a:t>
            </a:r>
            <a:r>
              <a:rPr lang="en-ZA" i="1" dirty="0"/>
              <a:t>a destination using a compass √ </a:t>
            </a:r>
            <a:endParaRPr lang="en-ZA" dirty="0"/>
          </a:p>
          <a:p>
            <a:pPr marL="0" indent="0">
              <a:buNone/>
            </a:pPr>
            <a:endParaRPr lang="en-ZA" i="1" dirty="0" smtClean="0"/>
          </a:p>
          <a:p>
            <a:pPr marL="0" indent="0">
              <a:buNone/>
            </a:pPr>
            <a:r>
              <a:rPr lang="en-ZA" i="1" dirty="0"/>
              <a:t>	</a:t>
            </a:r>
            <a:r>
              <a:rPr lang="en-ZA" i="1" dirty="0" smtClean="0"/>
              <a:t>				[</a:t>
            </a:r>
            <a:r>
              <a:rPr lang="en-ZA" i="1" dirty="0"/>
              <a:t>Any TWO] </a:t>
            </a:r>
            <a:r>
              <a:rPr lang="en-ZA" dirty="0"/>
              <a:t>	(2) 	</a:t>
            </a:r>
          </a:p>
          <a:p>
            <a:pPr marL="0" indent="0">
              <a:buNone/>
            </a:pPr>
            <a:endParaRPr lang="en-ZA" dirty="0"/>
          </a:p>
        </p:txBody>
      </p:sp>
    </p:spTree>
    <p:extLst>
      <p:ext uri="{BB962C8B-B14F-4D97-AF65-F5344CB8AC3E}">
        <p14:creationId xmlns:p14="http://schemas.microsoft.com/office/powerpoint/2010/main" val="3623628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08720"/>
            <a:ext cx="8229600" cy="4824536"/>
          </a:xfrm>
        </p:spPr>
        <p:txBody>
          <a:bodyPr>
            <a:noAutofit/>
          </a:bodyPr>
          <a:lstStyle/>
          <a:p>
            <a:r>
              <a:rPr lang="en-ZA" sz="6000" dirty="0" smtClean="0"/>
              <a:t>Question 3:  </a:t>
            </a:r>
            <a:br>
              <a:rPr lang="en-ZA" sz="6000" dirty="0" smtClean="0"/>
            </a:br>
            <a:r>
              <a:rPr lang="en-ZA" sz="6000" dirty="0" smtClean="0"/>
              <a:t>Application of Theory / Map and photo interpretation</a:t>
            </a:r>
            <a:endParaRPr lang="en-ZA" sz="6000" dirty="0"/>
          </a:p>
        </p:txBody>
      </p:sp>
    </p:spTree>
    <p:extLst>
      <p:ext uri="{BB962C8B-B14F-4D97-AF65-F5344CB8AC3E}">
        <p14:creationId xmlns:p14="http://schemas.microsoft.com/office/powerpoint/2010/main" val="3228651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2880320"/>
          </a:xfrm>
        </p:spPr>
        <p:txBody>
          <a:bodyPr>
            <a:noAutofit/>
          </a:bodyPr>
          <a:lstStyle/>
          <a:p>
            <a:pPr algn="l"/>
            <a:r>
              <a:rPr lang="en-ZA" sz="3200" dirty="0" smtClean="0"/>
              <a:t>3.1.	Refer to both the topographical map and 	the orthophoto map when answering the 	questions below.</a:t>
            </a:r>
            <a:br>
              <a:rPr lang="en-ZA" sz="3200" dirty="0" smtClean="0"/>
            </a:br>
            <a:r>
              <a:rPr lang="en-ZA" sz="3200" dirty="0" smtClean="0"/>
              <a:t/>
            </a:r>
            <a:br>
              <a:rPr lang="en-ZA" sz="3200" dirty="0" smtClean="0"/>
            </a:br>
            <a:r>
              <a:rPr lang="en-ZA" sz="3200" dirty="0" smtClean="0"/>
              <a:t>3.1.1.  Identify </a:t>
            </a:r>
            <a:r>
              <a:rPr lang="en-ZA" sz="3200" dirty="0"/>
              <a:t>the shape of the town Paarl. </a:t>
            </a:r>
          </a:p>
        </p:txBody>
      </p:sp>
      <p:sp>
        <p:nvSpPr>
          <p:cNvPr id="4" name="Content Placeholder 3"/>
          <p:cNvSpPr>
            <a:spLocks noGrp="1"/>
          </p:cNvSpPr>
          <p:nvPr>
            <p:ph idx="1"/>
          </p:nvPr>
        </p:nvSpPr>
        <p:spPr>
          <a:xfrm>
            <a:off x="899592" y="3645024"/>
            <a:ext cx="7005464" cy="1872208"/>
          </a:xfrm>
        </p:spPr>
        <p:txBody>
          <a:bodyPr/>
          <a:lstStyle/>
          <a:p>
            <a:r>
              <a:rPr lang="en-ZA" i="1" dirty="0"/>
              <a:t>Linear √√ </a:t>
            </a:r>
            <a:r>
              <a:rPr lang="en-ZA" dirty="0"/>
              <a:t>	</a:t>
            </a:r>
            <a:endParaRPr lang="en-ZA" dirty="0" smtClean="0"/>
          </a:p>
          <a:p>
            <a:r>
              <a:rPr lang="en-ZA" i="1" dirty="0" smtClean="0"/>
              <a:t>Elongated </a:t>
            </a:r>
            <a:r>
              <a:rPr lang="en-ZA" i="1" dirty="0"/>
              <a:t>√√ </a:t>
            </a:r>
            <a:endParaRPr lang="en-ZA" dirty="0"/>
          </a:p>
          <a:p>
            <a:r>
              <a:rPr lang="en-ZA" dirty="0"/>
              <a:t>[Any ONE] (1 x 2) 	(2) 	</a:t>
            </a:r>
          </a:p>
          <a:p>
            <a:endParaRPr lang="en-ZA" dirty="0"/>
          </a:p>
        </p:txBody>
      </p:sp>
    </p:spTree>
    <p:extLst>
      <p:ext uri="{BB962C8B-B14F-4D97-AF65-F5344CB8AC3E}">
        <p14:creationId xmlns:p14="http://schemas.microsoft.com/office/powerpoint/2010/main" val="11113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3600" dirty="0" smtClean="0"/>
              <a:t>3.1.2.  Name TWO physical factors that      determine the shape of the town Paarl.</a:t>
            </a:r>
            <a:endParaRPr lang="en-ZA" sz="3600" dirty="0"/>
          </a:p>
        </p:txBody>
      </p:sp>
      <p:sp>
        <p:nvSpPr>
          <p:cNvPr id="3" name="Content Placeholder 2"/>
          <p:cNvSpPr>
            <a:spLocks noGrp="1"/>
          </p:cNvSpPr>
          <p:nvPr>
            <p:ph idx="1"/>
          </p:nvPr>
        </p:nvSpPr>
        <p:spPr>
          <a:xfrm>
            <a:off x="1331640" y="1600200"/>
            <a:ext cx="7355160" cy="4525963"/>
          </a:xfrm>
        </p:spPr>
        <p:txBody>
          <a:bodyPr/>
          <a:lstStyle/>
          <a:p>
            <a:r>
              <a:rPr lang="en-ZA" dirty="0" smtClean="0"/>
              <a:t>The town developed along the river / berg river √√</a:t>
            </a:r>
          </a:p>
          <a:p>
            <a:r>
              <a:rPr lang="en-ZA" dirty="0" smtClean="0"/>
              <a:t>The town developed along the mountain range / next to a</a:t>
            </a:r>
          </a:p>
          <a:p>
            <a:r>
              <a:rPr lang="en-ZA" dirty="0" smtClean="0"/>
              <a:t>steep slope √√</a:t>
            </a:r>
          </a:p>
          <a:p>
            <a:r>
              <a:rPr lang="en-ZA" dirty="0" smtClean="0"/>
              <a:t>Follows a valley √√</a:t>
            </a:r>
          </a:p>
          <a:p>
            <a:r>
              <a:rPr lang="en-ZA" dirty="0" smtClean="0"/>
              <a:t>[Any TWO] (2 x 2)(4)</a:t>
            </a:r>
            <a:endParaRPr lang="en-ZA" dirty="0"/>
          </a:p>
        </p:txBody>
      </p:sp>
    </p:spTree>
    <p:extLst>
      <p:ext uri="{BB962C8B-B14F-4D97-AF65-F5344CB8AC3E}">
        <p14:creationId xmlns:p14="http://schemas.microsoft.com/office/powerpoint/2010/main" val="17459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3200" dirty="0" smtClean="0"/>
              <a:t>3.2. </a:t>
            </a:r>
            <a:r>
              <a:rPr lang="en-ZA" sz="3200" dirty="0"/>
              <a:t>What is the direction of Boland Agricultural </a:t>
            </a:r>
            <a:r>
              <a:rPr lang="en-ZA" sz="3200" dirty="0" smtClean="0"/>
              <a:t>	College </a:t>
            </a:r>
            <a:r>
              <a:rPr lang="en-ZA" sz="3200" dirty="0"/>
              <a:t>in block </a:t>
            </a:r>
            <a:r>
              <a:rPr lang="en-ZA" sz="3200" b="1" dirty="0"/>
              <a:t>C7 </a:t>
            </a:r>
            <a:r>
              <a:rPr lang="en-ZA" sz="3200" dirty="0"/>
              <a:t>from Paarl? </a:t>
            </a:r>
          </a:p>
        </p:txBody>
      </p:sp>
      <p:sp>
        <p:nvSpPr>
          <p:cNvPr id="3" name="Content Placeholder 2"/>
          <p:cNvSpPr>
            <a:spLocks noGrp="1"/>
          </p:cNvSpPr>
          <p:nvPr>
            <p:ph idx="1"/>
          </p:nvPr>
        </p:nvSpPr>
        <p:spPr>
          <a:xfrm>
            <a:off x="1547664" y="2852936"/>
            <a:ext cx="7077472" cy="748680"/>
          </a:xfrm>
        </p:spPr>
        <p:txBody>
          <a:bodyPr/>
          <a:lstStyle/>
          <a:p>
            <a:r>
              <a:rPr lang="pl-PL" i="1" dirty="0"/>
              <a:t>NW / WNW </a:t>
            </a:r>
            <a:r>
              <a:rPr lang="pl-PL" dirty="0"/>
              <a:t>√√ (1 x 2) 	(2) 	</a:t>
            </a:r>
          </a:p>
        </p:txBody>
      </p:sp>
    </p:spTree>
    <p:extLst>
      <p:ext uri="{BB962C8B-B14F-4D97-AF65-F5344CB8AC3E}">
        <p14:creationId xmlns:p14="http://schemas.microsoft.com/office/powerpoint/2010/main" val="36029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2553"/>
            <a:ext cx="8424936" cy="1084199"/>
          </a:xfrm>
        </p:spPr>
        <p:txBody>
          <a:bodyPr>
            <a:noAutofit/>
          </a:bodyPr>
          <a:lstStyle/>
          <a:p>
            <a:pPr algn="l"/>
            <a:r>
              <a:rPr lang="en-ZA" sz="2800" dirty="0" smtClean="0"/>
              <a:t>3.2.  	Compare </a:t>
            </a:r>
            <a:r>
              <a:rPr lang="en-ZA" sz="2800" dirty="0"/>
              <a:t>Dal </a:t>
            </a:r>
            <a:r>
              <a:rPr lang="en-ZA" sz="2800" dirty="0" err="1"/>
              <a:t>Josafat</a:t>
            </a:r>
            <a:r>
              <a:rPr lang="en-ZA" sz="2800" dirty="0"/>
              <a:t> (block </a:t>
            </a:r>
            <a:r>
              <a:rPr lang="en-ZA" sz="2800" b="1" dirty="0"/>
              <a:t>F12</a:t>
            </a:r>
            <a:r>
              <a:rPr lang="en-ZA" sz="2800" dirty="0"/>
              <a:t>) and </a:t>
            </a:r>
            <a:r>
              <a:rPr lang="en-ZA" sz="2800" dirty="0" smtClean="0"/>
              <a:t>	</a:t>
            </a:r>
            <a:r>
              <a:rPr lang="en-ZA" sz="2800" dirty="0" err="1" smtClean="0"/>
              <a:t>Noorder</a:t>
            </a:r>
            <a:r>
              <a:rPr lang="en-ZA" sz="2800" dirty="0" smtClean="0"/>
              <a:t>-	Paarl </a:t>
            </a:r>
            <a:r>
              <a:rPr lang="en-ZA" sz="2800" dirty="0"/>
              <a:t>(block </a:t>
            </a:r>
            <a:r>
              <a:rPr lang="en-ZA" sz="2800" b="1" dirty="0"/>
              <a:t>F11</a:t>
            </a:r>
            <a:r>
              <a:rPr lang="en-ZA" sz="2800" dirty="0"/>
              <a:t>) in terms of the </a:t>
            </a:r>
            <a:r>
              <a:rPr lang="en-ZA" sz="2800" dirty="0" smtClean="0"/>
              <a:t>following</a:t>
            </a:r>
            <a:r>
              <a:rPr lang="en-ZA" sz="2800" dirty="0"/>
              <a:t>: </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478778"/>
            <a:ext cx="7272808" cy="426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4"/>
            <a:ext cx="33432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541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 y="5031102"/>
            <a:ext cx="8229600" cy="176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8136904" cy="476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436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1.1.	The index of the map sheet directly southeast of Paarl 	is ….</a:t>
            </a:r>
            <a:br>
              <a:rPr lang="en-ZA" sz="2800" dirty="0" smtClean="0"/>
            </a:br>
            <a:r>
              <a:rPr lang="en-ZA" sz="2800" dirty="0" smtClean="0"/>
              <a:t>	a.	3319AC</a:t>
            </a:r>
            <a:br>
              <a:rPr lang="en-ZA" sz="2800" dirty="0" smtClean="0"/>
            </a:br>
            <a:r>
              <a:rPr lang="en-ZA" sz="2800" dirty="0" smtClean="0"/>
              <a:t>	b.  	3318DC</a:t>
            </a:r>
            <a:br>
              <a:rPr lang="en-ZA" sz="2800" dirty="0" smtClean="0"/>
            </a:br>
            <a:r>
              <a:rPr lang="en-ZA" sz="2800" dirty="0"/>
              <a:t>	</a:t>
            </a:r>
            <a:r>
              <a:rPr lang="en-ZA" sz="2800" dirty="0" smtClean="0"/>
              <a:t>c.	3319CC</a:t>
            </a:r>
            <a:br>
              <a:rPr lang="en-ZA" sz="2800" dirty="0" smtClean="0"/>
            </a:br>
            <a:r>
              <a:rPr lang="en-ZA" sz="2800" dirty="0"/>
              <a:t>	</a:t>
            </a:r>
            <a:r>
              <a:rPr lang="en-ZA" sz="2800" dirty="0" smtClean="0"/>
              <a:t>d.	3318BC</a:t>
            </a:r>
            <a:endParaRPr lang="en-ZA"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1196752"/>
            <a:ext cx="462190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4869160"/>
            <a:ext cx="720080" cy="1015663"/>
          </a:xfrm>
          <a:prstGeom prst="rect">
            <a:avLst/>
          </a:prstGeom>
          <a:noFill/>
        </p:spPr>
        <p:txBody>
          <a:bodyPr wrap="square" rtlCol="0">
            <a:spAutoFit/>
          </a:bodyPr>
          <a:lstStyle/>
          <a:p>
            <a:r>
              <a:rPr lang="en-ZA" sz="6000" dirty="0" smtClean="0"/>
              <a:t>C</a:t>
            </a:r>
            <a:endParaRPr lang="en-ZA" sz="6000" dirty="0"/>
          </a:p>
        </p:txBody>
      </p:sp>
    </p:spTree>
    <p:extLst>
      <p:ext uri="{BB962C8B-B14F-4D97-AF65-F5344CB8AC3E}">
        <p14:creationId xmlns:p14="http://schemas.microsoft.com/office/powerpoint/2010/main" val="1475732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916832"/>
          </a:xfrm>
        </p:spPr>
        <p:txBody>
          <a:bodyPr>
            <a:normAutofit/>
          </a:bodyPr>
          <a:lstStyle/>
          <a:p>
            <a:pPr algn="l"/>
            <a:r>
              <a:rPr lang="en-ZA" sz="3200" dirty="0" smtClean="0"/>
              <a:t>3.4. Refer to </a:t>
            </a:r>
            <a:r>
              <a:rPr lang="en-ZA" sz="3200" dirty="0" err="1" smtClean="0"/>
              <a:t>Groenheuwel</a:t>
            </a:r>
            <a:r>
              <a:rPr lang="en-ZA" sz="3200" dirty="0" smtClean="0"/>
              <a:t> in block E/F13 on the topographical map and marked 4on the orthophoto map.</a:t>
            </a:r>
            <a:endParaRPr lang="en-ZA"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213727"/>
            <a:ext cx="4486647" cy="5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844824"/>
            <a:ext cx="3168352" cy="3200876"/>
          </a:xfrm>
          <a:prstGeom prst="rect">
            <a:avLst/>
          </a:prstGeom>
          <a:noFill/>
        </p:spPr>
        <p:txBody>
          <a:bodyPr wrap="square" rtlCol="0">
            <a:spAutoFit/>
          </a:bodyPr>
          <a:lstStyle/>
          <a:p>
            <a:r>
              <a:rPr lang="en-ZA" sz="3200" dirty="0">
                <a:solidFill>
                  <a:prstClr val="black"/>
                </a:solidFill>
                <a:ea typeface="+mj-ea"/>
                <a:cs typeface="+mj-cs"/>
              </a:rPr>
              <a:t>3.4.1.  Identify the street pattern at </a:t>
            </a:r>
            <a:r>
              <a:rPr lang="en-ZA" sz="3200" dirty="0" err="1">
                <a:solidFill>
                  <a:prstClr val="black"/>
                </a:solidFill>
                <a:ea typeface="+mj-ea"/>
                <a:cs typeface="+mj-cs"/>
              </a:rPr>
              <a:t>Groenheuwel</a:t>
            </a:r>
            <a:r>
              <a:rPr lang="en-ZA" sz="3200" dirty="0" smtClean="0">
                <a:solidFill>
                  <a:prstClr val="black"/>
                </a:solidFill>
                <a:ea typeface="+mj-ea"/>
                <a:cs typeface="+mj-cs"/>
              </a:rPr>
              <a:t>.</a:t>
            </a:r>
          </a:p>
          <a:p>
            <a:endParaRPr lang="en-ZA" sz="3200" dirty="0">
              <a:solidFill>
                <a:prstClr val="black"/>
              </a:solidFill>
              <a:ea typeface="+mj-ea"/>
              <a:cs typeface="+mj-cs"/>
            </a:endParaRPr>
          </a:p>
          <a:p>
            <a:r>
              <a:rPr lang="en-ZA" sz="2800" i="1" dirty="0"/>
              <a:t>Planned irregular </a:t>
            </a:r>
            <a:r>
              <a:rPr lang="en-ZA" sz="2800" dirty="0"/>
              <a:t>√√ (1 x 2) 	(2) 	</a:t>
            </a:r>
          </a:p>
          <a:p>
            <a:endParaRPr lang="en-ZA" dirty="0"/>
          </a:p>
        </p:txBody>
      </p:sp>
    </p:spTree>
    <p:extLst>
      <p:ext uri="{BB962C8B-B14F-4D97-AF65-F5344CB8AC3E}">
        <p14:creationId xmlns:p14="http://schemas.microsoft.com/office/powerpoint/2010/main" val="11730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ZA" sz="3200" b="1" dirty="0" smtClean="0"/>
              <a:t>3.4.2.  Name ONE advantage and ONE disadvantage of the street pattern identified in QUESTION 3.4.1.</a:t>
            </a:r>
            <a:endParaRPr lang="en-ZA" sz="3200" b="1" dirty="0"/>
          </a:p>
        </p:txBody>
      </p:sp>
      <p:sp>
        <p:nvSpPr>
          <p:cNvPr id="3" name="Content Placeholder 2"/>
          <p:cNvSpPr>
            <a:spLocks noGrp="1"/>
          </p:cNvSpPr>
          <p:nvPr>
            <p:ph idx="1"/>
          </p:nvPr>
        </p:nvSpPr>
        <p:spPr>
          <a:xfrm>
            <a:off x="457200" y="1556792"/>
            <a:ext cx="8229600" cy="5112568"/>
          </a:xfrm>
        </p:spPr>
        <p:txBody>
          <a:bodyPr>
            <a:normAutofit fontScale="92500" lnSpcReduction="20000"/>
          </a:bodyPr>
          <a:lstStyle/>
          <a:p>
            <a:r>
              <a:rPr lang="en-ZA" dirty="0" smtClean="0"/>
              <a:t>Advantage: Free flow of traffic / less traffic jams √√</a:t>
            </a:r>
          </a:p>
          <a:p>
            <a:r>
              <a:rPr lang="en-ZA" dirty="0" smtClean="0"/>
              <a:t>More scenic / aesthetic / not boring √√</a:t>
            </a:r>
          </a:p>
          <a:p>
            <a:r>
              <a:rPr lang="en-ZA" dirty="0" smtClean="0"/>
              <a:t>Follows contours √√</a:t>
            </a:r>
          </a:p>
          <a:p>
            <a:r>
              <a:rPr lang="en-ZA" dirty="0" smtClean="0"/>
              <a:t>Saves petrol √√</a:t>
            </a:r>
          </a:p>
          <a:p>
            <a:r>
              <a:rPr lang="en-ZA" dirty="0" smtClean="0"/>
              <a:t>Saves time √√		[Any ONE]</a:t>
            </a:r>
          </a:p>
          <a:p>
            <a:r>
              <a:rPr lang="en-ZA" dirty="0" smtClean="0"/>
              <a:t>Disadvantage: Get lost easily √√</a:t>
            </a:r>
          </a:p>
          <a:p>
            <a:r>
              <a:rPr lang="en-ZA" dirty="0" smtClean="0"/>
              <a:t>Lost people will be vulnerable to crime √√</a:t>
            </a:r>
          </a:p>
          <a:p>
            <a:r>
              <a:rPr lang="en-ZA" dirty="0" smtClean="0"/>
              <a:t>Difficult to develop infrastructure √√</a:t>
            </a:r>
          </a:p>
          <a:p>
            <a:r>
              <a:rPr lang="en-ZA" dirty="0" smtClean="0"/>
              <a:t>Difficult to expand / layout √√</a:t>
            </a:r>
          </a:p>
          <a:p>
            <a:r>
              <a:rPr lang="en-ZA" dirty="0" smtClean="0"/>
              <a:t>Many cul-de-sacs √√		[Any ONE] (2 x 2) (4)</a:t>
            </a:r>
          </a:p>
        </p:txBody>
      </p:sp>
    </p:spTree>
    <p:extLst>
      <p:ext uri="{BB962C8B-B14F-4D97-AF65-F5344CB8AC3E}">
        <p14:creationId xmlns:p14="http://schemas.microsoft.com/office/powerpoint/2010/main" val="2171107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Autofit/>
          </a:bodyPr>
          <a:lstStyle/>
          <a:p>
            <a:pPr algn="l"/>
            <a:r>
              <a:rPr lang="en-ZA" sz="2800" b="1" dirty="0" smtClean="0"/>
              <a:t>3.4.3. The area </a:t>
            </a:r>
            <a:r>
              <a:rPr lang="en-ZA" sz="2800" b="1" dirty="0" err="1" smtClean="0"/>
              <a:t>Groenheuwel</a:t>
            </a:r>
            <a:r>
              <a:rPr lang="en-ZA" sz="2800" b="1" dirty="0" smtClean="0"/>
              <a:t> (marked 4) on the orthophoto map is a low income residential area. Give TWO pieces of evidence from the orthophoto map to prove this statement.</a:t>
            </a:r>
            <a:endParaRPr lang="en-ZA" sz="2800" b="1" dirty="0"/>
          </a:p>
        </p:txBody>
      </p:sp>
      <p:sp>
        <p:nvSpPr>
          <p:cNvPr id="3" name="Content Placeholder 2"/>
          <p:cNvSpPr>
            <a:spLocks noGrp="1"/>
          </p:cNvSpPr>
          <p:nvPr>
            <p:ph idx="1"/>
          </p:nvPr>
        </p:nvSpPr>
        <p:spPr>
          <a:xfrm>
            <a:off x="539552" y="2420888"/>
            <a:ext cx="8085584" cy="4309939"/>
          </a:xfrm>
        </p:spPr>
        <p:txBody>
          <a:bodyPr>
            <a:normAutofit/>
          </a:bodyPr>
          <a:lstStyle/>
          <a:p>
            <a:r>
              <a:rPr lang="en-ZA" sz="2800" dirty="0" smtClean="0"/>
              <a:t>Small stands √√</a:t>
            </a:r>
          </a:p>
          <a:p>
            <a:r>
              <a:rPr lang="en-ZA" sz="2800" dirty="0" smtClean="0"/>
              <a:t>Small houses √√</a:t>
            </a:r>
          </a:p>
          <a:p>
            <a:r>
              <a:rPr lang="en-ZA" sz="2800" dirty="0" smtClean="0"/>
              <a:t>Houses are of the same style / shape / design √√</a:t>
            </a:r>
          </a:p>
          <a:p>
            <a:r>
              <a:rPr lang="en-ZA" sz="2800" dirty="0" smtClean="0"/>
              <a:t>Close to the industries √√</a:t>
            </a:r>
          </a:p>
          <a:p>
            <a:r>
              <a:rPr lang="en-ZA" sz="2800" dirty="0" smtClean="0"/>
              <a:t>No vegetation / few trees √√</a:t>
            </a:r>
          </a:p>
          <a:p>
            <a:r>
              <a:rPr lang="en-ZA" sz="2800" dirty="0" smtClean="0"/>
              <a:t>High density / clustered √√</a:t>
            </a:r>
          </a:p>
          <a:p>
            <a:r>
              <a:rPr lang="en-ZA" sz="2800" dirty="0" smtClean="0"/>
              <a:t>Many foot paths leading to surrounding areas √√</a:t>
            </a:r>
          </a:p>
          <a:p>
            <a:r>
              <a:rPr lang="en-ZA" sz="2800" dirty="0" smtClean="0"/>
              <a:t>[Any TWO] (2 x 2)</a:t>
            </a:r>
          </a:p>
        </p:txBody>
      </p:sp>
    </p:spTree>
    <p:extLst>
      <p:ext uri="{BB962C8B-B14F-4D97-AF65-F5344CB8AC3E}">
        <p14:creationId xmlns:p14="http://schemas.microsoft.com/office/powerpoint/2010/main" val="149881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noAutofit/>
          </a:bodyPr>
          <a:lstStyle/>
          <a:p>
            <a:pPr algn="l"/>
            <a:r>
              <a:rPr lang="en-ZA" sz="3200" dirty="0" smtClean="0"/>
              <a:t>3.5.  </a:t>
            </a:r>
            <a:r>
              <a:rPr lang="en-ZA" sz="3200" dirty="0" err="1" smtClean="0"/>
              <a:t>Paarlberg</a:t>
            </a:r>
            <a:r>
              <a:rPr lang="en-ZA" sz="3200" dirty="0" smtClean="0"/>
              <a:t> in block F/G/H 8/9/10 </a:t>
            </a:r>
            <a:r>
              <a:rPr lang="en-ZA" sz="3200" dirty="0" err="1" smtClean="0"/>
              <a:t>isan</a:t>
            </a:r>
            <a:r>
              <a:rPr lang="en-ZA" sz="3200" dirty="0" smtClean="0"/>
              <a:t> example of a volcanic intrusive landform exposed above the </a:t>
            </a:r>
            <a:r>
              <a:rPr lang="en-ZA" sz="3200" dirty="0" err="1" smtClean="0"/>
              <a:t>Earth'ssurface</a:t>
            </a:r>
            <a:r>
              <a:rPr lang="en-ZA" sz="3200" dirty="0" smtClean="0"/>
              <a:t> after erosion. Refer to both the topographical map and orthophoto map when answering the questions that follow.</a:t>
            </a:r>
            <a:endParaRPr lang="en-ZA" sz="3200" dirty="0"/>
          </a:p>
        </p:txBody>
      </p:sp>
      <p:sp>
        <p:nvSpPr>
          <p:cNvPr id="3" name="Content Placeholder 2"/>
          <p:cNvSpPr>
            <a:spLocks noGrp="1"/>
          </p:cNvSpPr>
          <p:nvPr>
            <p:ph idx="1"/>
          </p:nvPr>
        </p:nvSpPr>
        <p:spPr>
          <a:xfrm>
            <a:off x="457200" y="3789040"/>
            <a:ext cx="8229600" cy="2337123"/>
          </a:xfrm>
        </p:spPr>
        <p:txBody>
          <a:bodyPr>
            <a:normAutofit fontScale="92500" lnSpcReduction="10000"/>
          </a:bodyPr>
          <a:lstStyle/>
          <a:p>
            <a:pPr marL="0" indent="0">
              <a:buNone/>
            </a:pPr>
            <a:r>
              <a:rPr lang="en-ZA" dirty="0"/>
              <a:t>3.5.1 State the rock type that results from volcanism before it has been exposed above the Earth's surface. 	</a:t>
            </a:r>
            <a:endParaRPr lang="en-ZA" dirty="0" smtClean="0"/>
          </a:p>
          <a:p>
            <a:pPr marL="0" indent="0">
              <a:buNone/>
            </a:pPr>
            <a:endParaRPr lang="en-ZA" dirty="0" smtClean="0"/>
          </a:p>
          <a:p>
            <a:pPr marL="0" indent="0">
              <a:buNone/>
            </a:pPr>
            <a:r>
              <a:rPr lang="en-ZA" i="1" dirty="0" smtClean="0"/>
              <a:t>Igneous </a:t>
            </a:r>
            <a:r>
              <a:rPr lang="en-ZA" i="1" dirty="0"/>
              <a:t>/ Granite </a:t>
            </a:r>
            <a:r>
              <a:rPr lang="en-ZA" dirty="0"/>
              <a:t>√√ (1 x 2) 	(2) 	</a:t>
            </a:r>
          </a:p>
          <a:p>
            <a:endParaRPr lang="en-ZA" dirty="0"/>
          </a:p>
        </p:txBody>
      </p:sp>
    </p:spTree>
    <p:extLst>
      <p:ext uri="{BB962C8B-B14F-4D97-AF65-F5344CB8AC3E}">
        <p14:creationId xmlns:p14="http://schemas.microsoft.com/office/powerpoint/2010/main" val="2159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264696"/>
          </a:xfrm>
        </p:spPr>
        <p:txBody>
          <a:bodyPr>
            <a:normAutofit fontScale="92500" lnSpcReduction="10000"/>
          </a:bodyPr>
          <a:lstStyle/>
          <a:p>
            <a:pPr marL="0" indent="0">
              <a:buNone/>
            </a:pPr>
            <a:r>
              <a:rPr lang="en-ZA" dirty="0" smtClean="0"/>
              <a:t>3.5.2.  Identify the landform referred to after it has 	been 	exposed above the Earth's surface.</a:t>
            </a:r>
          </a:p>
          <a:p>
            <a:pPr marL="0" indent="0">
              <a:buNone/>
            </a:pPr>
            <a:endParaRPr lang="en-ZA" sz="1300" dirty="0" smtClean="0"/>
          </a:p>
          <a:p>
            <a:pPr marL="0" indent="0">
              <a:buNone/>
            </a:pPr>
            <a:r>
              <a:rPr lang="en-ZA" dirty="0" smtClean="0"/>
              <a:t>	Dome / </a:t>
            </a:r>
            <a:r>
              <a:rPr lang="en-ZA" dirty="0" err="1" smtClean="0"/>
              <a:t>bornhardt</a:t>
            </a:r>
            <a:r>
              <a:rPr lang="en-ZA" dirty="0" smtClean="0"/>
              <a:t> / </a:t>
            </a:r>
            <a:r>
              <a:rPr lang="en-ZA" dirty="0" err="1" smtClean="0"/>
              <a:t>ruwari</a:t>
            </a:r>
            <a:r>
              <a:rPr lang="en-ZA" dirty="0" smtClean="0"/>
              <a:t> √√ 	(1 x 2) (2)</a:t>
            </a:r>
          </a:p>
          <a:p>
            <a:pPr marL="0" indent="0">
              <a:buNone/>
            </a:pPr>
            <a:endParaRPr lang="en-ZA" dirty="0" smtClean="0"/>
          </a:p>
          <a:p>
            <a:pPr marL="0" indent="0">
              <a:buNone/>
            </a:pPr>
            <a:r>
              <a:rPr lang="en-ZA" dirty="0" smtClean="0"/>
              <a:t>3.5.3.  Of what potential value is the </a:t>
            </a:r>
            <a:r>
              <a:rPr lang="en-ZA" dirty="0" err="1" smtClean="0"/>
              <a:t>Paarlberg</a:t>
            </a:r>
            <a:r>
              <a:rPr lang="en-ZA" dirty="0" smtClean="0"/>
              <a:t> 	feature likely to be to the economy of Paarl?</a:t>
            </a:r>
          </a:p>
          <a:p>
            <a:pPr lvl="2"/>
            <a:r>
              <a:rPr lang="en-ZA" sz="2600" dirty="0" smtClean="0"/>
              <a:t>Tourism / nature reserve √√</a:t>
            </a:r>
          </a:p>
          <a:p>
            <a:pPr lvl="2"/>
            <a:r>
              <a:rPr lang="en-ZA" sz="2600" dirty="0" smtClean="0"/>
              <a:t>Abseiling √√</a:t>
            </a:r>
          </a:p>
          <a:p>
            <a:pPr lvl="2"/>
            <a:r>
              <a:rPr lang="en-ZA" sz="2600" dirty="0" smtClean="0"/>
              <a:t>Future mining √√</a:t>
            </a:r>
          </a:p>
          <a:p>
            <a:pPr lvl="2"/>
            <a:r>
              <a:rPr lang="en-ZA" sz="2600" dirty="0" smtClean="0"/>
              <a:t>Farming when it weathers √√</a:t>
            </a:r>
          </a:p>
          <a:p>
            <a:pPr lvl="2"/>
            <a:r>
              <a:rPr lang="en-ZA" sz="2600" dirty="0" smtClean="0"/>
              <a:t>Provide building material √√</a:t>
            </a:r>
          </a:p>
          <a:p>
            <a:pPr lvl="2"/>
            <a:r>
              <a:rPr lang="en-ZA" sz="2600" dirty="0" smtClean="0"/>
              <a:t>Water supply √√</a:t>
            </a:r>
          </a:p>
          <a:p>
            <a:pPr lvl="2"/>
            <a:r>
              <a:rPr lang="en-ZA" sz="2600" dirty="0" smtClean="0"/>
              <a:t>Recreation √√</a:t>
            </a:r>
          </a:p>
          <a:p>
            <a:pPr lvl="2"/>
            <a:r>
              <a:rPr lang="en-ZA" sz="2600" dirty="0" smtClean="0"/>
              <a:t>Job creation √√	[Any ONE] (1 x 2) (2)</a:t>
            </a:r>
            <a:endParaRPr lang="en-ZA" sz="2600" dirty="0"/>
          </a:p>
        </p:txBody>
      </p:sp>
    </p:spTree>
    <p:extLst>
      <p:ext uri="{BB962C8B-B14F-4D97-AF65-F5344CB8AC3E}">
        <p14:creationId xmlns:p14="http://schemas.microsoft.com/office/powerpoint/2010/main" val="13844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ZA" sz="3200" dirty="0" smtClean="0"/>
              <a:t>3.6.  Study the photograph of the Paarl Valley below, as well as on the topographical map (block F12).</a:t>
            </a:r>
            <a:endParaRPr lang="en-ZA" sz="3200"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8064896" cy="540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405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en-ZA" dirty="0" smtClean="0"/>
              <a:t>3.6.1.  What type of photograph is the 	photograph of the Paarl Valley?</a:t>
            </a:r>
          </a:p>
          <a:p>
            <a:pPr marL="0" indent="0">
              <a:buNone/>
            </a:pPr>
            <a:endParaRPr lang="en-ZA" dirty="0" smtClean="0"/>
          </a:p>
          <a:p>
            <a:pPr lvl="2"/>
            <a:r>
              <a:rPr lang="en-ZA" dirty="0" smtClean="0"/>
              <a:t>Horizontal / High oblique √√ (1 x 2)(2)</a:t>
            </a:r>
          </a:p>
          <a:p>
            <a:pPr marL="0" indent="0">
              <a:buNone/>
            </a:pPr>
            <a:endParaRPr lang="en-ZA" dirty="0" smtClean="0"/>
          </a:p>
          <a:p>
            <a:pPr marL="0" indent="0">
              <a:buNone/>
            </a:pPr>
            <a:r>
              <a:rPr lang="en-ZA" dirty="0" smtClean="0"/>
              <a:t>3.6.2.  Identify the slope wind that people in the 	valley are likely to experience in the 	evenings in winter.</a:t>
            </a:r>
          </a:p>
          <a:p>
            <a:pPr marL="0" indent="0">
              <a:buNone/>
            </a:pPr>
            <a:endParaRPr lang="en-ZA" dirty="0" smtClean="0"/>
          </a:p>
          <a:p>
            <a:pPr lvl="2"/>
            <a:r>
              <a:rPr lang="en-ZA" dirty="0" smtClean="0"/>
              <a:t>Katabatic / downslope / gravitational wind √√  (1 x 2)(2)</a:t>
            </a:r>
            <a:endParaRPr lang="en-ZA" dirty="0"/>
          </a:p>
        </p:txBody>
      </p:sp>
    </p:spTree>
    <p:extLst>
      <p:ext uri="{BB962C8B-B14F-4D97-AF65-F5344CB8AC3E}">
        <p14:creationId xmlns:p14="http://schemas.microsoft.com/office/powerpoint/2010/main" val="229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381328"/>
          </a:xfrm>
        </p:spPr>
        <p:txBody>
          <a:bodyPr>
            <a:normAutofit fontScale="85000" lnSpcReduction="20000"/>
          </a:bodyPr>
          <a:lstStyle/>
          <a:p>
            <a:pPr marL="0" indent="0">
              <a:buNone/>
            </a:pPr>
            <a:r>
              <a:rPr lang="en-ZA" dirty="0" smtClean="0"/>
              <a:t>3.6.3.  Would you recommend any industrial 	development to take place in the Paarl Valley? 	Explain your answer</a:t>
            </a:r>
          </a:p>
          <a:p>
            <a:pPr marL="0" indent="0">
              <a:buNone/>
            </a:pPr>
            <a:endParaRPr lang="en-ZA" dirty="0" smtClean="0"/>
          </a:p>
          <a:p>
            <a:pPr lvl="1"/>
            <a:r>
              <a:rPr lang="en-ZA" b="1" dirty="0" smtClean="0"/>
              <a:t>No √√</a:t>
            </a:r>
          </a:p>
          <a:p>
            <a:pPr lvl="1"/>
            <a:r>
              <a:rPr lang="en-ZA" dirty="0" smtClean="0"/>
              <a:t>Because pollution will be trapped by the inversion layer √√</a:t>
            </a:r>
          </a:p>
          <a:p>
            <a:pPr lvl="1"/>
            <a:r>
              <a:rPr lang="en-ZA" dirty="0" smtClean="0"/>
              <a:t>Air / water pollution √√</a:t>
            </a:r>
          </a:p>
          <a:p>
            <a:pPr lvl="1"/>
            <a:r>
              <a:rPr lang="en-ZA" dirty="0" smtClean="0"/>
              <a:t>People will experience respiratory problems √√</a:t>
            </a:r>
          </a:p>
          <a:p>
            <a:pPr lvl="1"/>
            <a:r>
              <a:rPr lang="en-ZA" dirty="0" smtClean="0"/>
              <a:t>Acid rain will destroy the vegetation √√</a:t>
            </a:r>
          </a:p>
          <a:p>
            <a:pPr lvl="1"/>
            <a:endParaRPr lang="en-ZA" dirty="0" smtClean="0"/>
          </a:p>
          <a:p>
            <a:pPr lvl="1"/>
            <a:r>
              <a:rPr lang="en-ZA" b="1" dirty="0" smtClean="0"/>
              <a:t>OR</a:t>
            </a:r>
          </a:p>
          <a:p>
            <a:pPr lvl="1"/>
            <a:r>
              <a:rPr lang="en-ZA" b="1" dirty="0" smtClean="0"/>
              <a:t>Yes √√</a:t>
            </a:r>
          </a:p>
          <a:p>
            <a:pPr lvl="1"/>
            <a:r>
              <a:rPr lang="en-ZA" dirty="0" smtClean="0"/>
              <a:t>Flat land √√</a:t>
            </a:r>
          </a:p>
          <a:p>
            <a:pPr lvl="1"/>
            <a:r>
              <a:rPr lang="en-ZA" dirty="0" smtClean="0"/>
              <a:t>Access to raw material √√</a:t>
            </a:r>
          </a:p>
          <a:p>
            <a:pPr lvl="1"/>
            <a:r>
              <a:rPr lang="en-ZA" dirty="0" smtClean="0"/>
              <a:t>Availability of water √√</a:t>
            </a:r>
          </a:p>
          <a:p>
            <a:pPr lvl="1"/>
            <a:r>
              <a:rPr lang="en-ZA" dirty="0" smtClean="0"/>
              <a:t>Enough labour √√</a:t>
            </a:r>
          </a:p>
          <a:p>
            <a:pPr lvl="1"/>
            <a:r>
              <a:rPr lang="en-ZA" dirty="0" smtClean="0"/>
              <a:t>[Any ONE.   Accept other justifiable reasons] (2 x 2)(4)</a:t>
            </a:r>
            <a:endParaRPr lang="en-ZA" dirty="0"/>
          </a:p>
        </p:txBody>
      </p:sp>
    </p:spTree>
    <p:extLst>
      <p:ext uri="{BB962C8B-B14F-4D97-AF65-F5344CB8AC3E}">
        <p14:creationId xmlns:p14="http://schemas.microsoft.com/office/powerpoint/2010/main" val="309037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Autofit/>
          </a:bodyPr>
          <a:lstStyle/>
          <a:p>
            <a:pPr algn="l"/>
            <a:r>
              <a:rPr lang="en-ZA" sz="3200" dirty="0" smtClean="0"/>
              <a:t>3.7.	Name ONE factor visible on the topographical map that indicates that nature conservation is important to the inhabitants of the Paarl.</a:t>
            </a:r>
            <a:endParaRPr lang="en-ZA" sz="3200" dirty="0"/>
          </a:p>
        </p:txBody>
      </p:sp>
      <p:sp>
        <p:nvSpPr>
          <p:cNvPr id="3" name="Content Placeholder 2"/>
          <p:cNvSpPr>
            <a:spLocks noGrp="1"/>
          </p:cNvSpPr>
          <p:nvPr>
            <p:ph idx="1"/>
          </p:nvPr>
        </p:nvSpPr>
        <p:spPr>
          <a:xfrm>
            <a:off x="457200" y="3429000"/>
            <a:ext cx="8229600" cy="2697163"/>
          </a:xfrm>
        </p:spPr>
        <p:txBody>
          <a:bodyPr/>
          <a:lstStyle/>
          <a:p>
            <a:r>
              <a:rPr lang="en-ZA" i="1" dirty="0" err="1" smtClean="0"/>
              <a:t>Paarlberg</a:t>
            </a:r>
            <a:r>
              <a:rPr lang="en-ZA" i="1" dirty="0" smtClean="0"/>
              <a:t> </a:t>
            </a:r>
            <a:r>
              <a:rPr lang="en-ZA" i="1" dirty="0"/>
              <a:t>Nature Reserve √√ </a:t>
            </a:r>
            <a:r>
              <a:rPr lang="en-ZA" dirty="0"/>
              <a:t>	</a:t>
            </a:r>
            <a:r>
              <a:rPr lang="en-ZA" i="1" dirty="0"/>
              <a:t>Wild Flower Nature Reserve √√ </a:t>
            </a:r>
            <a:endParaRPr lang="en-ZA" dirty="0"/>
          </a:p>
          <a:p>
            <a:r>
              <a:rPr lang="en-ZA" i="1" dirty="0"/>
              <a:t>Protected areas / firebreaks √√ </a:t>
            </a:r>
            <a:endParaRPr lang="en-ZA" dirty="0"/>
          </a:p>
          <a:p>
            <a:r>
              <a:rPr lang="en-ZA" dirty="0"/>
              <a:t>[Any ONE] (1 x 2) 	(2) 	</a:t>
            </a:r>
          </a:p>
          <a:p>
            <a:endParaRPr lang="en-ZA" dirty="0"/>
          </a:p>
        </p:txBody>
      </p:sp>
    </p:spTree>
    <p:extLst>
      <p:ext uri="{BB962C8B-B14F-4D97-AF65-F5344CB8AC3E}">
        <p14:creationId xmlns:p14="http://schemas.microsoft.com/office/powerpoint/2010/main" val="287563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80928"/>
            <a:ext cx="8229600" cy="1143000"/>
          </a:xfrm>
        </p:spPr>
        <p:txBody>
          <a:bodyPr>
            <a:normAutofit/>
          </a:bodyPr>
          <a:lstStyle/>
          <a:p>
            <a:r>
              <a:rPr lang="en-ZA" sz="6600" dirty="0" smtClean="0"/>
              <a:t>Question 4:  GIS</a:t>
            </a:r>
            <a:endParaRPr lang="en-ZA" sz="6600" dirty="0"/>
          </a:p>
        </p:txBody>
      </p:sp>
    </p:spTree>
    <p:extLst>
      <p:ext uri="{BB962C8B-B14F-4D97-AF65-F5344CB8AC3E}">
        <p14:creationId xmlns:p14="http://schemas.microsoft.com/office/powerpoint/2010/main" val="39870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1.2.	The Earth’s curved surface is represented on the 	topographic </a:t>
            </a:r>
            <a:r>
              <a:rPr lang="en-ZA" sz="2800" dirty="0"/>
              <a:t>m</a:t>
            </a:r>
            <a:r>
              <a:rPr lang="en-ZA" sz="2800" dirty="0" smtClean="0"/>
              <a:t>ap by the …. projection.  </a:t>
            </a:r>
            <a:br>
              <a:rPr lang="en-ZA" sz="2800" dirty="0" smtClean="0"/>
            </a:br>
            <a:r>
              <a:rPr lang="en-ZA" sz="2800" dirty="0" smtClean="0"/>
              <a:t>	a.	Transversal</a:t>
            </a:r>
            <a:br>
              <a:rPr lang="en-ZA" sz="2800" dirty="0" smtClean="0"/>
            </a:br>
            <a:r>
              <a:rPr lang="en-ZA" sz="2800" dirty="0" smtClean="0"/>
              <a:t>	b.  	Lambert</a:t>
            </a:r>
            <a:br>
              <a:rPr lang="en-ZA" sz="2800" dirty="0" smtClean="0"/>
            </a:br>
            <a:r>
              <a:rPr lang="en-ZA" sz="2800" dirty="0"/>
              <a:t>	</a:t>
            </a:r>
            <a:r>
              <a:rPr lang="en-ZA" sz="2800" dirty="0" smtClean="0"/>
              <a:t>c.	Mercator</a:t>
            </a:r>
            <a:br>
              <a:rPr lang="en-ZA" sz="2800" dirty="0" smtClean="0"/>
            </a:br>
            <a:r>
              <a:rPr lang="en-ZA" sz="2800" dirty="0"/>
              <a:t>	</a:t>
            </a:r>
            <a:r>
              <a:rPr lang="en-ZA" sz="2800" dirty="0" smtClean="0"/>
              <a:t>d.	Gauss conform</a:t>
            </a:r>
            <a:endParaRPr lang="en-ZA" sz="2800" dirty="0"/>
          </a:p>
        </p:txBody>
      </p:sp>
      <p:sp>
        <p:nvSpPr>
          <p:cNvPr id="4" name="TextBox 3"/>
          <p:cNvSpPr txBox="1"/>
          <p:nvPr/>
        </p:nvSpPr>
        <p:spPr>
          <a:xfrm>
            <a:off x="1619672" y="4869160"/>
            <a:ext cx="720080" cy="1015663"/>
          </a:xfrm>
          <a:prstGeom prst="rect">
            <a:avLst/>
          </a:prstGeom>
          <a:noFill/>
        </p:spPr>
        <p:txBody>
          <a:bodyPr wrap="square" rtlCol="0">
            <a:spAutoFit/>
          </a:bodyPr>
          <a:lstStyle/>
          <a:p>
            <a:r>
              <a:rPr lang="en-ZA" sz="6000" dirty="0"/>
              <a:t>D</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996952"/>
            <a:ext cx="686979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695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2800" dirty="0" smtClean="0"/>
              <a:t>4.1.  Data manipulation is used to control how features    </a:t>
            </a:r>
            <a:br>
              <a:rPr lang="en-ZA" sz="2800" dirty="0" smtClean="0"/>
            </a:br>
            <a:r>
              <a:rPr lang="en-ZA" sz="2800" dirty="0"/>
              <a:t> </a:t>
            </a:r>
            <a:r>
              <a:rPr lang="en-ZA" sz="2800" dirty="0" smtClean="0"/>
              <a:t>        are represented on small and large-scale maps.</a:t>
            </a:r>
            <a:endParaRPr lang="en-ZA" sz="2800"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pPr marL="0" indent="0">
              <a:buNone/>
            </a:pPr>
            <a:r>
              <a:rPr lang="en-ZA" dirty="0" smtClean="0"/>
              <a:t>4.1.1.    Explain the meaning of the term data manipulation.</a:t>
            </a:r>
          </a:p>
          <a:p>
            <a:pPr lvl="1"/>
            <a:r>
              <a:rPr lang="en-ZA" dirty="0" smtClean="0"/>
              <a:t>The process used to organise data for your </a:t>
            </a:r>
          </a:p>
          <a:p>
            <a:pPr marL="457200" lvl="1" indent="0">
              <a:buNone/>
            </a:pPr>
            <a:endParaRPr lang="en-ZA" dirty="0" smtClean="0"/>
          </a:p>
          <a:p>
            <a:pPr marL="0" indent="0">
              <a:buNone/>
            </a:pPr>
            <a:r>
              <a:rPr lang="en-ZA" dirty="0" smtClean="0"/>
              <a:t>4.1.2.  Explain why it is necessary to manipulate data on  	maps.</a:t>
            </a:r>
          </a:p>
          <a:p>
            <a:pPr lvl="1"/>
            <a:r>
              <a:rPr lang="en-ZA" dirty="0" smtClean="0"/>
              <a:t>To make changes during data analysis √√</a:t>
            </a:r>
          </a:p>
          <a:p>
            <a:pPr lvl="1"/>
            <a:r>
              <a:rPr lang="en-ZA" dirty="0" smtClean="0"/>
              <a:t>To convert, re-arrange or analyse data to get answers √√</a:t>
            </a:r>
          </a:p>
          <a:p>
            <a:pPr lvl="1"/>
            <a:r>
              <a:rPr lang="en-ZA" dirty="0" smtClean="0"/>
              <a:t>To remove unnecessary information √√</a:t>
            </a:r>
          </a:p>
          <a:p>
            <a:pPr lvl="1"/>
            <a:r>
              <a:rPr lang="en-ZA" dirty="0" smtClean="0"/>
              <a:t>To add any additional information √√</a:t>
            </a:r>
          </a:p>
          <a:p>
            <a:pPr lvl="1"/>
            <a:r>
              <a:rPr lang="en-ZA" dirty="0" smtClean="0"/>
              <a:t>Where different projections are used you should be able to print maps with the same projection √√</a:t>
            </a:r>
          </a:p>
          <a:p>
            <a:pPr lvl="1"/>
            <a:r>
              <a:rPr lang="en-ZA" sz="2300" dirty="0" smtClean="0"/>
              <a:t>[Any ONE of the above- Accept other reasonable answer] (1 x 2)(2)</a:t>
            </a:r>
          </a:p>
          <a:p>
            <a:pPr lvl="1"/>
            <a:endParaRPr lang="en-ZA" dirty="0" smtClean="0"/>
          </a:p>
        </p:txBody>
      </p:sp>
    </p:spTree>
    <p:extLst>
      <p:ext uri="{BB962C8B-B14F-4D97-AF65-F5344CB8AC3E}">
        <p14:creationId xmlns:p14="http://schemas.microsoft.com/office/powerpoint/2010/main" val="3758433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89597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0851" y="27856"/>
            <a:ext cx="8229600" cy="1143000"/>
          </a:xfrm>
        </p:spPr>
        <p:txBody>
          <a:bodyPr>
            <a:noAutofit/>
          </a:bodyPr>
          <a:lstStyle/>
          <a:p>
            <a:r>
              <a:rPr lang="en-ZA" sz="3200" dirty="0" smtClean="0"/>
              <a:t>Example 1:  Digital Elevation model in shades of grey do not show features and altitude well</a:t>
            </a:r>
            <a:endParaRPr lang="en-ZA" sz="3200" dirty="0"/>
          </a:p>
        </p:txBody>
      </p:sp>
    </p:spTree>
    <p:extLst>
      <p:ext uri="{BB962C8B-B14F-4D97-AF65-F5344CB8AC3E}">
        <p14:creationId xmlns:p14="http://schemas.microsoft.com/office/powerpoint/2010/main" val="2872504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a:bodyPr>
          <a:lstStyle/>
          <a:p>
            <a:r>
              <a:rPr lang="en-ZA" sz="2600" dirty="0" smtClean="0"/>
              <a:t>The same information has been manipulated by added colour to the image to illustrate altitude and landscapes better</a:t>
            </a:r>
            <a:endParaRPr lang="en-ZA" sz="2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268760"/>
            <a:ext cx="600075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838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8" y="-922"/>
            <a:ext cx="9154228" cy="6904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604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246" y="116632"/>
            <a:ext cx="2339754" cy="6741368"/>
          </a:xfrm>
        </p:spPr>
        <p:txBody>
          <a:bodyPr>
            <a:noAutofit/>
          </a:bodyPr>
          <a:lstStyle/>
          <a:p>
            <a:r>
              <a:rPr lang="en-ZA" sz="2000" b="1" dirty="0" smtClean="0"/>
              <a:t>This explains nicely how massive amounts of digital data is manipulated so that we can see it and understand it better.  </a:t>
            </a:r>
            <a:br>
              <a:rPr lang="en-ZA" sz="2000" b="1" dirty="0" smtClean="0"/>
            </a:br>
            <a:r>
              <a:rPr lang="en-ZA" sz="2000" b="1" dirty="0" smtClean="0"/>
              <a:t>Also look at the different layers of data referred to.  </a:t>
            </a:r>
            <a:br>
              <a:rPr lang="en-ZA" sz="2000" b="1" dirty="0" smtClean="0"/>
            </a:br>
            <a:r>
              <a:rPr lang="en-ZA" sz="2000" b="1" dirty="0" smtClean="0"/>
              <a:t>Remember that all this data is gathered from remote sensing from satellites with different censors that observe the Earth from a distance.  </a:t>
            </a:r>
            <a:endParaRPr lang="en-ZA" sz="2000" b="1"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8" y="20603"/>
            <a:ext cx="6782009" cy="678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027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552728"/>
          </a:xfrm>
        </p:spPr>
        <p:txBody>
          <a:bodyPr>
            <a:normAutofit fontScale="77500" lnSpcReduction="20000"/>
          </a:bodyPr>
          <a:lstStyle/>
          <a:p>
            <a:pPr marL="0" indent="0">
              <a:buNone/>
            </a:pPr>
            <a:r>
              <a:rPr lang="en-ZA" dirty="0" smtClean="0"/>
              <a:t>4.2.  Two learners from a school in Paarl have an assignment and have to take photographs of the Berg River. One has a 2, 0 megapixel camera and the other has a 3,5 megapixel camera. The resolution of the photographs taken by the boys will differ.</a:t>
            </a:r>
          </a:p>
          <a:p>
            <a:pPr marL="0" indent="0">
              <a:buNone/>
            </a:pPr>
            <a:r>
              <a:rPr lang="en-ZA" dirty="0" smtClean="0"/>
              <a:t>4.2.1  Explain the meaning of the term resolution.</a:t>
            </a:r>
          </a:p>
          <a:p>
            <a:pPr marL="0" indent="0">
              <a:buNone/>
            </a:pPr>
            <a:endParaRPr lang="en-ZA" dirty="0"/>
          </a:p>
          <a:p>
            <a:pPr marL="0" indent="0">
              <a:buNone/>
            </a:pPr>
            <a:r>
              <a:rPr lang="en-ZA" dirty="0" smtClean="0"/>
              <a:t>      It refers to the degree of detail and clarity of an image. √√</a:t>
            </a:r>
          </a:p>
          <a:p>
            <a:pPr marL="0" indent="0">
              <a:buNone/>
            </a:pPr>
            <a:r>
              <a:rPr lang="en-ZA" dirty="0" smtClean="0"/>
              <a:t>	[Concept] (1 x 2) (2)</a:t>
            </a:r>
          </a:p>
          <a:p>
            <a:pPr marL="0" indent="0">
              <a:buNone/>
            </a:pPr>
            <a:endParaRPr lang="en-ZA" dirty="0" smtClean="0"/>
          </a:p>
          <a:p>
            <a:pPr marL="0" indent="0">
              <a:buNone/>
            </a:pPr>
            <a:r>
              <a:rPr lang="en-ZA" dirty="0" smtClean="0"/>
              <a:t>4.2.2.  Which one of the cameras will take better quality  	pictures? 	Explain your answer.</a:t>
            </a:r>
          </a:p>
          <a:p>
            <a:pPr marL="857250" lvl="1" indent="-457200"/>
            <a:r>
              <a:rPr lang="en-ZA" dirty="0" smtClean="0"/>
              <a:t>The one with 3,5 megapixels √√</a:t>
            </a:r>
          </a:p>
          <a:p>
            <a:pPr marL="857250" lvl="1" indent="-457200"/>
            <a:r>
              <a:rPr lang="en-ZA" dirty="0" smtClean="0"/>
              <a:t>Because it is a higher resolution camera √√</a:t>
            </a:r>
          </a:p>
          <a:p>
            <a:pPr marL="857250" lvl="1" indent="-457200"/>
            <a:r>
              <a:rPr lang="en-ZA" dirty="0" smtClean="0"/>
              <a:t>Higher definition / better definition √√</a:t>
            </a:r>
          </a:p>
          <a:p>
            <a:pPr marL="857250" lvl="1" indent="-457200"/>
            <a:r>
              <a:rPr lang="en-ZA" dirty="0" smtClean="0"/>
              <a:t>More squares per unit area √√</a:t>
            </a:r>
          </a:p>
          <a:p>
            <a:pPr marL="857250" lvl="1" indent="-457200"/>
            <a:r>
              <a:rPr lang="en-ZA" dirty="0" smtClean="0"/>
              <a:t>Larger pixels which lead to clear picture √√</a:t>
            </a:r>
          </a:p>
          <a:p>
            <a:pPr marL="857250" lvl="1" indent="-457200"/>
            <a:r>
              <a:rPr lang="en-ZA" dirty="0" smtClean="0"/>
              <a:t>[Any TWO of the above] (2 x 2)(4)</a:t>
            </a:r>
            <a:endParaRPr lang="en-ZA" dirty="0"/>
          </a:p>
        </p:txBody>
      </p:sp>
    </p:spTree>
    <p:extLst>
      <p:ext uri="{BB962C8B-B14F-4D97-AF65-F5344CB8AC3E}">
        <p14:creationId xmlns:p14="http://schemas.microsoft.com/office/powerpoint/2010/main" val="28409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mtClean="0">
                <a:latin typeface="Arial" charset="0"/>
              </a:rPr>
              <a:t>Compiled by M Bornman from Geomatica &amp; other Resources</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1C1CA89-47A2-43FB-8F0E-D35E02ABC1B7}" type="slidenum">
              <a:rPr lang="en-GB" smtClean="0">
                <a:latin typeface="Arial" charset="0"/>
              </a:rPr>
              <a:pPr eaLnBrk="1" hangingPunct="1"/>
              <a:t>46</a:t>
            </a:fld>
            <a:endParaRPr lang="en-GB" smtClean="0">
              <a:latin typeface="Arial" charset="0"/>
            </a:endParaRPr>
          </a:p>
        </p:txBody>
      </p:sp>
      <p:sp>
        <p:nvSpPr>
          <p:cNvPr id="117764" name="Rectangle 4"/>
          <p:cNvSpPr>
            <a:spLocks noGrp="1" noRot="1" noChangeArrowheads="1"/>
          </p:cNvSpPr>
          <p:nvPr>
            <p:ph type="title"/>
          </p:nvPr>
        </p:nvSpPr>
        <p:spPr>
          <a:xfrm>
            <a:off x="0" y="0"/>
            <a:ext cx="9144000" cy="908720"/>
          </a:xfrm>
        </p:spPr>
        <p:txBody>
          <a:bodyPr>
            <a:noAutofit/>
          </a:bodyPr>
          <a:lstStyle/>
          <a:p>
            <a:pPr eaLnBrk="1" hangingPunct="1">
              <a:defRPr/>
            </a:pPr>
            <a:r>
              <a:rPr lang="en-GB" sz="2000" b="1" dirty="0" smtClean="0"/>
              <a:t>The next three images cover the exact same area in Pretoria, they have the same scale.  High spatial resolution photo of Pretoria 15cm by 15cm.  </a:t>
            </a:r>
            <a:br>
              <a:rPr lang="en-GB" sz="2000" b="1" dirty="0" smtClean="0"/>
            </a:br>
            <a:r>
              <a:rPr lang="en-GB" sz="2000" b="1" dirty="0" smtClean="0"/>
              <a:t>Many small pixels give an image with clear detail </a:t>
            </a:r>
          </a:p>
        </p:txBody>
      </p:sp>
      <p:pic>
        <p:nvPicPr>
          <p:cNvPr id="2662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03"/>
          <a:stretch>
            <a:fillRect/>
          </a:stretch>
        </p:blipFill>
        <p:spPr>
          <a:xfrm>
            <a:off x="899592" y="908720"/>
            <a:ext cx="7488832" cy="5462744"/>
          </a:xfrm>
        </p:spPr>
      </p:pic>
    </p:spTree>
    <p:extLst>
      <p:ext uri="{BB962C8B-B14F-4D97-AF65-F5344CB8AC3E}">
        <p14:creationId xmlns:p14="http://schemas.microsoft.com/office/powerpoint/2010/main" val="1786803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mtClean="0">
                <a:latin typeface="Arial" charset="0"/>
              </a:rPr>
              <a:t>Compiled by M Bornman from Geomatica &amp; other Resources</a:t>
            </a:r>
          </a:p>
        </p:txBody>
      </p:sp>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E4B0E82-DA84-4B31-B59E-8E4EE9EEA222}" type="slidenum">
              <a:rPr lang="en-GB" smtClean="0">
                <a:latin typeface="Arial" charset="0"/>
              </a:rPr>
              <a:pPr eaLnBrk="1" hangingPunct="1"/>
              <a:t>47</a:t>
            </a:fld>
            <a:endParaRPr lang="en-GB" smtClean="0">
              <a:latin typeface="Arial" charset="0"/>
            </a:endParaRPr>
          </a:p>
        </p:txBody>
      </p:sp>
      <p:sp>
        <p:nvSpPr>
          <p:cNvPr id="119812" name="Rectangle 4"/>
          <p:cNvSpPr>
            <a:spLocks noGrp="1" noRot="1" noChangeArrowheads="1"/>
          </p:cNvSpPr>
          <p:nvPr>
            <p:ph type="title"/>
          </p:nvPr>
        </p:nvSpPr>
        <p:spPr>
          <a:xfrm>
            <a:off x="179512" y="30413"/>
            <a:ext cx="8842375" cy="765175"/>
          </a:xfrm>
        </p:spPr>
        <p:txBody>
          <a:bodyPr>
            <a:noAutofit/>
          </a:bodyPr>
          <a:lstStyle/>
          <a:p>
            <a:pPr eaLnBrk="1" hangingPunct="1">
              <a:defRPr/>
            </a:pPr>
            <a:r>
              <a:rPr lang="en-GB" sz="2400" dirty="0" smtClean="0"/>
              <a:t>Medium resolution Landsat of Pretoria 15m by 15m </a:t>
            </a:r>
            <a:br>
              <a:rPr lang="en-GB" sz="2400" dirty="0" smtClean="0"/>
            </a:br>
            <a:r>
              <a:rPr lang="en-GB" sz="2400" dirty="0" smtClean="0"/>
              <a:t>Larger pixels reduce the quality of images.  The scale did not change.   </a:t>
            </a:r>
          </a:p>
        </p:txBody>
      </p:sp>
      <p:pic>
        <p:nvPicPr>
          <p:cNvPr id="2765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84"/>
          <a:stretch>
            <a:fillRect/>
          </a:stretch>
        </p:blipFill>
        <p:spPr>
          <a:xfrm>
            <a:off x="827584" y="836712"/>
            <a:ext cx="7488237" cy="5468938"/>
          </a:xfrm>
        </p:spPr>
      </p:pic>
    </p:spTree>
    <p:extLst>
      <p:ext uri="{BB962C8B-B14F-4D97-AF65-F5344CB8AC3E}">
        <p14:creationId xmlns:p14="http://schemas.microsoft.com/office/powerpoint/2010/main" val="22855686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mtClean="0">
                <a:latin typeface="Arial" charset="0"/>
              </a:rPr>
              <a:t>Compiled by M Bornman from Geomatica &amp; other Resources</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B96C708-7933-4D92-9096-FE474EE1E659}" type="slidenum">
              <a:rPr lang="en-GB" smtClean="0">
                <a:latin typeface="Arial" charset="0"/>
              </a:rPr>
              <a:pPr eaLnBrk="1" hangingPunct="1"/>
              <a:t>48</a:t>
            </a:fld>
            <a:endParaRPr lang="en-GB" smtClean="0">
              <a:latin typeface="Arial" charset="0"/>
            </a:endParaRPr>
          </a:p>
        </p:txBody>
      </p:sp>
      <p:sp>
        <p:nvSpPr>
          <p:cNvPr id="121860" name="Rectangle 4"/>
          <p:cNvSpPr>
            <a:spLocks noGrp="1" noRot="1" noChangeArrowheads="1"/>
          </p:cNvSpPr>
          <p:nvPr>
            <p:ph type="title"/>
          </p:nvPr>
        </p:nvSpPr>
        <p:spPr>
          <a:xfrm>
            <a:off x="0" y="25121"/>
            <a:ext cx="9144000" cy="955607"/>
          </a:xfrm>
        </p:spPr>
        <p:txBody>
          <a:bodyPr>
            <a:noAutofit/>
          </a:bodyPr>
          <a:lstStyle/>
          <a:p>
            <a:pPr eaLnBrk="1" hangingPunct="1">
              <a:defRPr/>
            </a:pPr>
            <a:r>
              <a:rPr lang="en-GB" sz="2400" dirty="0" smtClean="0"/>
              <a:t>Low spatial resolution image of PTA 30m by 30m.  Large pixels render a low quality images, but it takes up less space on a computer hard dive.  </a:t>
            </a:r>
          </a:p>
        </p:txBody>
      </p:sp>
      <p:pic>
        <p:nvPicPr>
          <p:cNvPr id="2867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908720"/>
            <a:ext cx="8207375" cy="5584825"/>
          </a:xfrm>
        </p:spPr>
      </p:pic>
    </p:spTree>
    <p:extLst>
      <p:ext uri="{BB962C8B-B14F-4D97-AF65-F5344CB8AC3E}">
        <p14:creationId xmlns:p14="http://schemas.microsoft.com/office/powerpoint/2010/main" val="2651481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Autofit/>
          </a:bodyPr>
          <a:lstStyle/>
          <a:p>
            <a:pPr algn="l"/>
            <a:r>
              <a:rPr lang="en-ZA" sz="2800" dirty="0"/>
              <a:t>4.3 	Heavy rainfall sometimes results in flooding </a:t>
            </a:r>
            <a:r>
              <a:rPr lang="en-ZA" sz="2800" dirty="0" smtClean="0"/>
              <a:t>  	along </a:t>
            </a:r>
            <a:r>
              <a:rPr lang="en-ZA" sz="2800" dirty="0"/>
              <a:t>the Berg River, as is evident in the image </a:t>
            </a:r>
            <a:r>
              <a:rPr lang="en-ZA" sz="2800" dirty="0" smtClean="0"/>
              <a:t>	below</a:t>
            </a:r>
            <a:r>
              <a:rPr lang="en-ZA" sz="2800" dirty="0"/>
              <a:t>. How could the local government use GIS </a:t>
            </a:r>
            <a:r>
              <a:rPr lang="en-ZA" sz="2800" dirty="0" smtClean="0"/>
              <a:t>	to </a:t>
            </a:r>
            <a:r>
              <a:rPr lang="en-ZA" sz="2800" dirty="0"/>
              <a:t>manage this disaster? </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5" y="2420888"/>
            <a:ext cx="530240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71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1.3.	Paarl is located in the ….</a:t>
            </a:r>
            <a:br>
              <a:rPr lang="en-ZA" sz="2800" dirty="0" smtClean="0"/>
            </a:br>
            <a:r>
              <a:rPr lang="en-ZA" sz="2800" dirty="0" smtClean="0"/>
              <a:t>	a.	Western Cape</a:t>
            </a:r>
            <a:br>
              <a:rPr lang="en-ZA" sz="2800" dirty="0" smtClean="0"/>
            </a:br>
            <a:r>
              <a:rPr lang="en-ZA" sz="2800" dirty="0" smtClean="0"/>
              <a:t>	b.  	Northern Cape</a:t>
            </a:r>
            <a:br>
              <a:rPr lang="en-ZA" sz="2800" dirty="0" smtClean="0"/>
            </a:br>
            <a:r>
              <a:rPr lang="en-ZA" sz="2800" dirty="0" smtClean="0"/>
              <a:t>	c.	Eastern Cape</a:t>
            </a:r>
            <a:br>
              <a:rPr lang="en-ZA" sz="2800" dirty="0" smtClean="0"/>
            </a:br>
            <a:r>
              <a:rPr lang="en-ZA" sz="2800" dirty="0" smtClean="0"/>
              <a:t>	d.	Free State</a:t>
            </a:r>
            <a:endParaRPr lang="en-ZA" sz="2800" dirty="0"/>
          </a:p>
        </p:txBody>
      </p:sp>
      <p:sp>
        <p:nvSpPr>
          <p:cNvPr id="4" name="TextBox 3"/>
          <p:cNvSpPr txBox="1"/>
          <p:nvPr/>
        </p:nvSpPr>
        <p:spPr>
          <a:xfrm>
            <a:off x="1619672" y="4869160"/>
            <a:ext cx="720080" cy="1015663"/>
          </a:xfrm>
          <a:prstGeom prst="rect">
            <a:avLst/>
          </a:prstGeom>
          <a:noFill/>
        </p:spPr>
        <p:txBody>
          <a:bodyPr wrap="square" rtlCol="0">
            <a:spAutoFit/>
          </a:bodyPr>
          <a:lstStyle/>
          <a:p>
            <a:r>
              <a:rPr lang="en-ZA" sz="6000" dirty="0" smtClean="0"/>
              <a:t>A</a:t>
            </a:r>
            <a:endParaRPr lang="en-ZA" sz="600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1772816"/>
            <a:ext cx="419100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287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4.3.</a:t>
            </a:r>
            <a:endParaRPr lang="en-ZA" dirty="0"/>
          </a:p>
        </p:txBody>
      </p:sp>
      <p:sp>
        <p:nvSpPr>
          <p:cNvPr id="3" name="Content Placeholder 2"/>
          <p:cNvSpPr>
            <a:spLocks noGrp="1"/>
          </p:cNvSpPr>
          <p:nvPr>
            <p:ph idx="1"/>
          </p:nvPr>
        </p:nvSpPr>
        <p:spPr/>
        <p:txBody>
          <a:bodyPr>
            <a:normAutofit fontScale="85000" lnSpcReduction="20000"/>
          </a:bodyPr>
          <a:lstStyle/>
          <a:p>
            <a:r>
              <a:rPr lang="en-ZA" i="1" dirty="0"/>
              <a:t>The government could have used GIS in predicting floods √√ </a:t>
            </a:r>
            <a:endParaRPr lang="en-ZA" dirty="0"/>
          </a:p>
          <a:p>
            <a:r>
              <a:rPr lang="en-ZA" i="1" dirty="0"/>
              <a:t>Planning should have been done on how to control floods √√ </a:t>
            </a:r>
            <a:endParaRPr lang="en-ZA" dirty="0"/>
          </a:p>
          <a:p>
            <a:r>
              <a:rPr lang="en-ZA" i="1" dirty="0"/>
              <a:t>Communicate the occurrence of floods to the inhabitants √√ </a:t>
            </a:r>
            <a:endParaRPr lang="en-ZA" dirty="0"/>
          </a:p>
          <a:p>
            <a:r>
              <a:rPr lang="en-ZA" i="1" dirty="0"/>
              <a:t>GIS could enable the government to distribute information to the disaster management centres √√ </a:t>
            </a:r>
            <a:endParaRPr lang="en-ZA" dirty="0"/>
          </a:p>
          <a:p>
            <a:r>
              <a:rPr lang="en-ZA" i="1" dirty="0"/>
              <a:t>Use GIS to create a buffer zone around the river √√ </a:t>
            </a:r>
            <a:endParaRPr lang="en-ZA" dirty="0"/>
          </a:p>
          <a:p>
            <a:r>
              <a:rPr lang="en-ZA" dirty="0"/>
              <a:t>[Any TWO of the above – Accept other reasonable answer] (2 x 2) 	</a:t>
            </a:r>
          </a:p>
          <a:p>
            <a:endParaRPr lang="en-ZA" dirty="0"/>
          </a:p>
        </p:txBody>
      </p:sp>
    </p:spTree>
    <p:extLst>
      <p:ext uri="{BB962C8B-B14F-4D97-AF65-F5344CB8AC3E}">
        <p14:creationId xmlns:p14="http://schemas.microsoft.com/office/powerpoint/2010/main" val="146035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503040"/>
          </a:xfrm>
        </p:spPr>
        <p:txBody>
          <a:bodyPr>
            <a:normAutofit fontScale="90000"/>
          </a:bodyPr>
          <a:lstStyle/>
          <a:p>
            <a:pPr algn="l"/>
            <a:r>
              <a:rPr lang="en-ZA" sz="3200" dirty="0" smtClean="0"/>
              <a:t>4.4.	Urbanisation has a negative impact on rivers. 	How will buffering prevent the 	mismanagement of the Berg River? </a:t>
            </a:r>
            <a:endParaRPr lang="en-ZA" sz="3200"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936117"/>
            <a:ext cx="7128792" cy="49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45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66" y="312512"/>
            <a:ext cx="882015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268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4.4.</a:t>
            </a:r>
            <a:endParaRPr lang="en-ZA" dirty="0"/>
          </a:p>
        </p:txBody>
      </p:sp>
      <p:sp>
        <p:nvSpPr>
          <p:cNvPr id="3" name="Content Placeholder 2"/>
          <p:cNvSpPr>
            <a:spLocks noGrp="1"/>
          </p:cNvSpPr>
          <p:nvPr>
            <p:ph idx="1"/>
          </p:nvPr>
        </p:nvSpPr>
        <p:spPr/>
        <p:txBody>
          <a:bodyPr>
            <a:normAutofit/>
          </a:bodyPr>
          <a:lstStyle/>
          <a:p>
            <a:r>
              <a:rPr lang="en-ZA" dirty="0"/>
              <a:t>Indicates where no agriculture and industries can be located. √√</a:t>
            </a:r>
          </a:p>
          <a:p>
            <a:r>
              <a:rPr lang="en-ZA" dirty="0"/>
              <a:t>Prevent pollution from pesticides and industrial wastes being deposited. √√</a:t>
            </a:r>
          </a:p>
          <a:p>
            <a:r>
              <a:rPr lang="en-ZA" dirty="0"/>
              <a:t>Leave areas clear for urban expansion. √√</a:t>
            </a:r>
          </a:p>
          <a:p>
            <a:r>
              <a:rPr lang="en-ZA" dirty="0"/>
              <a:t>Conserve natural areas / maintaining green belts. √√</a:t>
            </a:r>
          </a:p>
          <a:p>
            <a:r>
              <a:rPr lang="en-ZA" dirty="0"/>
              <a:t>[Any TWO of the above] (2 x 2</a:t>
            </a:r>
            <a:r>
              <a:rPr lang="en-ZA" dirty="0" smtClean="0"/>
              <a:t>)(</a:t>
            </a:r>
            <a:r>
              <a:rPr lang="en-ZA" dirty="0"/>
              <a:t>4)</a:t>
            </a:r>
          </a:p>
        </p:txBody>
      </p:sp>
    </p:spTree>
    <p:extLst>
      <p:ext uri="{BB962C8B-B14F-4D97-AF65-F5344CB8AC3E}">
        <p14:creationId xmlns:p14="http://schemas.microsoft.com/office/powerpoint/2010/main" val="129307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ZA" sz="3200" dirty="0" smtClean="0"/>
              <a:t>4.5.  Why are map projections important for the 	users of GIS? </a:t>
            </a:r>
            <a:endParaRPr lang="en-ZA" sz="3200" dirty="0"/>
          </a:p>
        </p:txBody>
      </p:sp>
      <p:sp>
        <p:nvSpPr>
          <p:cNvPr id="3" name="Content Placeholder 2"/>
          <p:cNvSpPr>
            <a:spLocks noGrp="1"/>
          </p:cNvSpPr>
          <p:nvPr>
            <p:ph idx="1"/>
          </p:nvPr>
        </p:nvSpPr>
        <p:spPr/>
        <p:txBody>
          <a:bodyPr>
            <a:normAutofit/>
          </a:bodyPr>
          <a:lstStyle/>
          <a:p>
            <a:r>
              <a:rPr lang="en-ZA" i="1" dirty="0" smtClean="0"/>
              <a:t>Has </a:t>
            </a:r>
            <a:r>
              <a:rPr lang="en-ZA" i="1" dirty="0"/>
              <a:t>an influence on the level of distortion on a map / image √√ </a:t>
            </a:r>
            <a:endParaRPr lang="en-ZA" dirty="0"/>
          </a:p>
          <a:p>
            <a:r>
              <a:rPr lang="en-ZA" i="1" dirty="0"/>
              <a:t>Accurate calculation of areas √√ </a:t>
            </a:r>
            <a:endParaRPr lang="en-ZA" dirty="0"/>
          </a:p>
          <a:p>
            <a:r>
              <a:rPr lang="en-ZA" i="1" dirty="0"/>
              <a:t>Choosing the correct map / image for a particular purpose √√ </a:t>
            </a:r>
            <a:endParaRPr lang="en-ZA" dirty="0"/>
          </a:p>
          <a:p>
            <a:r>
              <a:rPr lang="en-ZA" i="1" dirty="0"/>
              <a:t>To know whether certain area are exaggerated or shrunk √√ </a:t>
            </a:r>
            <a:r>
              <a:rPr lang="en-ZA" dirty="0"/>
              <a:t>	</a:t>
            </a:r>
          </a:p>
          <a:p>
            <a:endParaRPr lang="en-ZA" dirty="0"/>
          </a:p>
        </p:txBody>
      </p:sp>
    </p:spTree>
    <p:extLst>
      <p:ext uri="{BB962C8B-B14F-4D97-AF65-F5344CB8AC3E}">
        <p14:creationId xmlns:p14="http://schemas.microsoft.com/office/powerpoint/2010/main" val="27237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58" y="787152"/>
            <a:ext cx="849846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2079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8397" y="836712"/>
            <a:ext cx="8229600" cy="39890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ZA" i="1" dirty="0" smtClean="0"/>
              <a:t>Indicates where no agriculture and industries can be located. √√ </a:t>
            </a:r>
            <a:endParaRPr lang="en-ZA" dirty="0" smtClean="0"/>
          </a:p>
          <a:p>
            <a:r>
              <a:rPr lang="en-ZA" i="1" dirty="0" smtClean="0"/>
              <a:t>Prevent pollution from pesticides and industrial wastes being deposited. √√ </a:t>
            </a:r>
            <a:endParaRPr lang="en-ZA" dirty="0" smtClean="0"/>
          </a:p>
          <a:p>
            <a:r>
              <a:rPr lang="en-ZA" i="1" dirty="0" smtClean="0"/>
              <a:t>Leave areas clear for urban expansion. √√ </a:t>
            </a:r>
            <a:endParaRPr lang="en-ZA" dirty="0" smtClean="0"/>
          </a:p>
          <a:p>
            <a:r>
              <a:rPr lang="en-ZA" i="1" dirty="0" smtClean="0"/>
              <a:t>Conserve natural areas / maintaining green belts. √√ </a:t>
            </a:r>
            <a:r>
              <a:rPr lang="en-ZA" dirty="0" smtClean="0"/>
              <a:t>	</a:t>
            </a:r>
          </a:p>
          <a:p>
            <a:endParaRPr lang="en-ZA" dirty="0"/>
          </a:p>
        </p:txBody>
      </p:sp>
    </p:spTree>
    <p:extLst>
      <p:ext uri="{BB962C8B-B14F-4D97-AF65-F5344CB8AC3E}">
        <p14:creationId xmlns:p14="http://schemas.microsoft.com/office/powerpoint/2010/main" val="240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1.4.	The approximate time that the orthophoto was taken 	would be …. </a:t>
            </a:r>
            <a:br>
              <a:rPr lang="en-ZA" sz="2800" dirty="0" smtClean="0"/>
            </a:br>
            <a:r>
              <a:rPr lang="en-ZA" sz="2800" dirty="0" smtClean="0"/>
              <a:t>	a.</a:t>
            </a:r>
            <a:r>
              <a:rPr lang="en-ZA" sz="2800" dirty="0"/>
              <a:t>	</a:t>
            </a:r>
            <a:r>
              <a:rPr lang="en-ZA" sz="2800" dirty="0" smtClean="0"/>
              <a:t>Between 08:00 – 10:00</a:t>
            </a:r>
            <a:br>
              <a:rPr lang="en-ZA" sz="2800" dirty="0" smtClean="0"/>
            </a:br>
            <a:r>
              <a:rPr lang="en-ZA" sz="2800" dirty="0" smtClean="0"/>
              <a:t>	b.  	Between 10:00 – 12:00</a:t>
            </a:r>
            <a:br>
              <a:rPr lang="en-ZA" sz="2800" dirty="0" smtClean="0"/>
            </a:br>
            <a:r>
              <a:rPr lang="en-ZA" sz="2800" dirty="0" smtClean="0"/>
              <a:t>	c.	Between 12:00 – 14:00</a:t>
            </a:r>
            <a:br>
              <a:rPr lang="en-ZA" sz="2800" dirty="0" smtClean="0"/>
            </a:br>
            <a:r>
              <a:rPr lang="en-ZA" sz="2800" dirty="0" smtClean="0"/>
              <a:t>	d.	Exactly at 12:00</a:t>
            </a:r>
            <a:endParaRPr lang="en-ZA" sz="2800" dirty="0"/>
          </a:p>
        </p:txBody>
      </p:sp>
      <p:sp>
        <p:nvSpPr>
          <p:cNvPr id="4" name="TextBox 3"/>
          <p:cNvSpPr txBox="1"/>
          <p:nvPr/>
        </p:nvSpPr>
        <p:spPr>
          <a:xfrm>
            <a:off x="395536" y="3068960"/>
            <a:ext cx="720080" cy="1015663"/>
          </a:xfrm>
          <a:prstGeom prst="rect">
            <a:avLst/>
          </a:prstGeom>
          <a:noFill/>
        </p:spPr>
        <p:txBody>
          <a:bodyPr wrap="square" rtlCol="0">
            <a:spAutoFit/>
          </a:bodyPr>
          <a:lstStyle/>
          <a:p>
            <a:r>
              <a:rPr lang="en-ZA" sz="6000" dirty="0"/>
              <a:t>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92896"/>
            <a:ext cx="66865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854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1.5.	The stream channel feature in block D12 on the 	topographic maps is a/an …..</a:t>
            </a:r>
            <a:br>
              <a:rPr lang="en-ZA" sz="2800" dirty="0" smtClean="0"/>
            </a:br>
            <a:r>
              <a:rPr lang="en-ZA" sz="2800" dirty="0" smtClean="0"/>
              <a:t>	a.</a:t>
            </a:r>
            <a:r>
              <a:rPr lang="en-ZA" sz="2800" dirty="0"/>
              <a:t>	</a:t>
            </a:r>
            <a:r>
              <a:rPr lang="en-ZA" sz="2800" dirty="0" smtClean="0"/>
              <a:t>Oxbow lake</a:t>
            </a:r>
            <a:br>
              <a:rPr lang="en-ZA" sz="2800" dirty="0" smtClean="0"/>
            </a:br>
            <a:r>
              <a:rPr lang="en-ZA" sz="2800" dirty="0" smtClean="0"/>
              <a:t>	b.  	Braided stream</a:t>
            </a:r>
            <a:br>
              <a:rPr lang="en-ZA" sz="2800" dirty="0" smtClean="0"/>
            </a:br>
            <a:r>
              <a:rPr lang="en-ZA" sz="2800" dirty="0" smtClean="0"/>
              <a:t>	c.	meander</a:t>
            </a:r>
            <a:br>
              <a:rPr lang="en-ZA" sz="2800" dirty="0" smtClean="0"/>
            </a:br>
            <a:r>
              <a:rPr lang="en-ZA" sz="2800" dirty="0" smtClean="0"/>
              <a:t>	d.	dendritic pattern</a:t>
            </a:r>
            <a:endParaRPr lang="en-ZA" sz="2800" dirty="0"/>
          </a:p>
        </p:txBody>
      </p:sp>
      <p:sp>
        <p:nvSpPr>
          <p:cNvPr id="4" name="TextBox 3"/>
          <p:cNvSpPr txBox="1"/>
          <p:nvPr/>
        </p:nvSpPr>
        <p:spPr>
          <a:xfrm>
            <a:off x="1043608" y="4581127"/>
            <a:ext cx="1584176" cy="1015663"/>
          </a:xfrm>
          <a:prstGeom prst="rect">
            <a:avLst/>
          </a:prstGeom>
          <a:noFill/>
        </p:spPr>
        <p:txBody>
          <a:bodyPr wrap="square" rtlCol="0">
            <a:spAutoFit/>
          </a:bodyPr>
          <a:lstStyle/>
          <a:p>
            <a:r>
              <a:rPr lang="en-ZA" sz="6000" dirty="0" smtClean="0"/>
              <a:t>B/C</a:t>
            </a:r>
            <a:endParaRPr lang="en-ZA" sz="6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50891"/>
            <a:ext cx="4141597" cy="458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676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1.6.	The manmade feature at 33°38’24”S; 18°52’48”E / 	33°38,4’S; 18°52,8’E 	is a ….</a:t>
            </a:r>
            <a:br>
              <a:rPr lang="en-ZA" sz="2800" dirty="0" smtClean="0"/>
            </a:br>
            <a:r>
              <a:rPr lang="en-ZA" sz="2800" dirty="0"/>
              <a:t>	</a:t>
            </a:r>
            <a:r>
              <a:rPr lang="en-ZA" sz="2800" dirty="0" smtClean="0"/>
              <a:t>a.</a:t>
            </a:r>
            <a:r>
              <a:rPr lang="en-ZA" sz="2800" dirty="0"/>
              <a:t>	</a:t>
            </a:r>
            <a:r>
              <a:rPr lang="en-ZA" sz="2800" dirty="0" smtClean="0"/>
              <a:t>Dam</a:t>
            </a:r>
            <a:br>
              <a:rPr lang="en-ZA" sz="2800" dirty="0" smtClean="0"/>
            </a:br>
            <a:r>
              <a:rPr lang="en-ZA" sz="2800" dirty="0" smtClean="0"/>
              <a:t>	b.  	Non perennial river </a:t>
            </a:r>
            <a:br>
              <a:rPr lang="en-ZA" sz="2800" dirty="0" smtClean="0"/>
            </a:br>
            <a:r>
              <a:rPr lang="en-ZA" sz="2800" dirty="0" smtClean="0"/>
              <a:t>	c.	river </a:t>
            </a:r>
            <a:br>
              <a:rPr lang="en-ZA" sz="2800" dirty="0" smtClean="0"/>
            </a:br>
            <a:r>
              <a:rPr lang="en-ZA" sz="2800" dirty="0" smtClean="0"/>
              <a:t>	d.	windmill </a:t>
            </a:r>
            <a:r>
              <a:rPr lang="en-ZA" sz="2800" b="1" dirty="0" smtClean="0">
                <a:solidFill>
                  <a:srgbClr val="FF0000"/>
                </a:solidFill>
              </a:rPr>
              <a:t>(wind pump)</a:t>
            </a:r>
            <a:endParaRPr lang="en-ZA" sz="2800" b="1" dirty="0">
              <a:solidFill>
                <a:srgbClr val="FF0000"/>
              </a:solidFill>
            </a:endParaRPr>
          </a:p>
        </p:txBody>
      </p:sp>
      <p:sp>
        <p:nvSpPr>
          <p:cNvPr id="4" name="TextBox 3"/>
          <p:cNvSpPr txBox="1"/>
          <p:nvPr/>
        </p:nvSpPr>
        <p:spPr>
          <a:xfrm>
            <a:off x="1043608" y="4581127"/>
            <a:ext cx="792088" cy="1015663"/>
          </a:xfrm>
          <a:prstGeom prst="rect">
            <a:avLst/>
          </a:prstGeom>
          <a:noFill/>
        </p:spPr>
        <p:txBody>
          <a:bodyPr wrap="square" rtlCol="0">
            <a:spAutoFit/>
          </a:bodyPr>
          <a:lstStyle/>
          <a:p>
            <a:r>
              <a:rPr lang="en-ZA" sz="6000" dirty="0"/>
              <a:t>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140968"/>
            <a:ext cx="33051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6656635" y="3140968"/>
            <a:ext cx="1296142" cy="162267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591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fontScale="90000"/>
          </a:bodyPr>
          <a:lstStyle/>
          <a:p>
            <a:pPr algn="l"/>
            <a:r>
              <a:rPr lang="en-ZA" sz="2800" dirty="0" smtClean="0"/>
              <a:t>1.7.	The drainage pattern in blocks F8, G8 and H8 is a … 	pattern</a:t>
            </a:r>
            <a:br>
              <a:rPr lang="en-ZA" sz="2800" dirty="0" smtClean="0"/>
            </a:br>
            <a:r>
              <a:rPr lang="en-ZA" sz="2800" dirty="0"/>
              <a:t>	</a:t>
            </a:r>
            <a:r>
              <a:rPr lang="en-ZA" sz="2800" dirty="0" smtClean="0"/>
              <a:t>a.</a:t>
            </a:r>
            <a:r>
              <a:rPr lang="en-ZA" sz="2800" dirty="0"/>
              <a:t>	</a:t>
            </a:r>
            <a:r>
              <a:rPr lang="en-ZA" sz="2800" dirty="0" smtClean="0"/>
              <a:t>Trellis</a:t>
            </a:r>
            <a:br>
              <a:rPr lang="en-ZA" sz="2800" dirty="0" smtClean="0"/>
            </a:br>
            <a:r>
              <a:rPr lang="en-ZA" sz="2800" dirty="0" smtClean="0"/>
              <a:t>	b.  	dendritic</a:t>
            </a:r>
            <a:br>
              <a:rPr lang="en-ZA" sz="2800" dirty="0" smtClean="0"/>
            </a:br>
            <a:r>
              <a:rPr lang="en-ZA" sz="2800" dirty="0" smtClean="0"/>
              <a:t>	c.	rectangular</a:t>
            </a:r>
            <a:br>
              <a:rPr lang="en-ZA" sz="2800" dirty="0" smtClean="0"/>
            </a:br>
            <a:r>
              <a:rPr lang="en-ZA" sz="2800" dirty="0" smtClean="0"/>
              <a:t>	d.	radial</a:t>
            </a:r>
            <a:endParaRPr lang="en-ZA" sz="2800" b="1" dirty="0">
              <a:solidFill>
                <a:srgbClr val="FF0000"/>
              </a:solidFill>
            </a:endParaRPr>
          </a:p>
        </p:txBody>
      </p:sp>
      <p:sp>
        <p:nvSpPr>
          <p:cNvPr id="4" name="TextBox 3"/>
          <p:cNvSpPr txBox="1"/>
          <p:nvPr/>
        </p:nvSpPr>
        <p:spPr>
          <a:xfrm>
            <a:off x="1835696" y="4719376"/>
            <a:ext cx="1512168" cy="1015663"/>
          </a:xfrm>
          <a:prstGeom prst="rect">
            <a:avLst/>
          </a:prstGeom>
          <a:noFill/>
        </p:spPr>
        <p:txBody>
          <a:bodyPr wrap="square" rtlCol="0">
            <a:spAutoFit/>
          </a:bodyPr>
          <a:lstStyle/>
          <a:p>
            <a:r>
              <a:rPr lang="en-ZA" sz="6000" dirty="0" smtClean="0"/>
              <a:t>B/D</a:t>
            </a:r>
            <a:endParaRPr lang="en-ZA" sz="6000" dirty="0"/>
          </a:p>
        </p:txBody>
      </p:sp>
      <p:pic>
        <p:nvPicPr>
          <p:cNvPr id="6" name="Picture 5"/>
          <p:cNvPicPr/>
          <p:nvPr/>
        </p:nvPicPr>
        <p:blipFill>
          <a:blip r:embed="rId2"/>
          <a:stretch>
            <a:fillRect/>
          </a:stretch>
        </p:blipFill>
        <p:spPr>
          <a:xfrm>
            <a:off x="5364087" y="908720"/>
            <a:ext cx="3228975" cy="5324475"/>
          </a:xfrm>
          <a:prstGeom prst="rect">
            <a:avLst/>
          </a:prstGeom>
          <a:ln w="12700">
            <a:solidFill>
              <a:schemeClr val="tx1"/>
            </a:solidFill>
          </a:ln>
        </p:spPr>
      </p:pic>
    </p:spTree>
    <p:extLst>
      <p:ext uri="{BB962C8B-B14F-4D97-AF65-F5344CB8AC3E}">
        <p14:creationId xmlns:p14="http://schemas.microsoft.com/office/powerpoint/2010/main" val="2077595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337</TotalTime>
  <Words>1000</Words>
  <Application>Microsoft Office PowerPoint</Application>
  <PresentationFormat>On-screen Show (4:3)</PresentationFormat>
  <Paragraphs>216</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Geography Paper 2 Revision</vt:lpstr>
      <vt:lpstr>Question 1 – Multiple Choice Never leave out questions Write answers in Capital letters Do not write two answers </vt:lpstr>
      <vt:lpstr>1.1. The index of the map sheet directly southeast of Paarl  is ….  a. 3319AC  b.   3318DC  c. 3319CC  d. 3318BC</vt:lpstr>
      <vt:lpstr>1.2. The Earth’s curved surface is represented on the  topographic map by the …. projection.    a. Transversal  b.   Lambert  c. Mercator  d. Gauss conform</vt:lpstr>
      <vt:lpstr>1.3. Paarl is located in the ….  a. Western Cape  b.   Northern Cape  c. Eastern Cape  d. Free State</vt:lpstr>
      <vt:lpstr>1.4. The approximate time that the orthophoto was taken  would be ….   a. Between 08:00 – 10:00  b.   Between 10:00 – 12:00  c. Between 12:00 – 14:00  d. Exactly at 12:00</vt:lpstr>
      <vt:lpstr>1.5. The stream channel feature in block D12 on the  topographic maps is a/an …..  a. Oxbow lake  b.   Braided stream  c. meander  d. dendritic pattern</vt:lpstr>
      <vt:lpstr>1.6. The manmade feature at 33°38’24”S; 18°52’48”E /  33°38,4’S; 18°52,8’E  is a ….  a. Dam  b.   Non perennial river   c. river   d. windmill (wind pump)</vt:lpstr>
      <vt:lpstr>1.7. The drainage pattern in blocks F8, G8 and H8 is a …  pattern  a. Trellis  b.   dendritic  c. rectangular  d. radial</vt:lpstr>
      <vt:lpstr>PowerPoint Presentation</vt:lpstr>
      <vt:lpstr>1.8. The land-use zone marked 1 on the orthophoto map is  the / a  a. zone of decay  b.   Rural-urban fringe  c. high income residential area  d. industrial area</vt:lpstr>
      <vt:lpstr>1.9. The slope marked 2 on the orthophoto map is  …  a. steep  b.   gentle  c. concave  d. convex</vt:lpstr>
      <vt:lpstr>1.10. The building marked 3 on the orthophoto map is  …  a. school  b.   factory  c. silo  d. smallholding</vt:lpstr>
      <vt:lpstr>Question 2 Geographical techniques and calculations</vt:lpstr>
      <vt:lpstr>2.1. Calculate the gradient between trigonometrical station  172 in block C8 and spot height ·162 in block B9. Show  ALL calculations. Marks will be allocated for calculations. </vt:lpstr>
      <vt:lpstr>2.1.</vt:lpstr>
      <vt:lpstr>2.2. The following is a cross section from the windmill  (block E4) to trigonometrical station 184 (block E6). </vt:lpstr>
      <vt:lpstr>2.2.1.  Calculate the vertical exaggeration of the    cross section above.  </vt:lpstr>
      <vt:lpstr>2.2.2.  Identify the features labelled X and Y  on    the cross section  </vt:lpstr>
      <vt:lpstr>2.2.2.</vt:lpstr>
      <vt:lpstr>2.2.3.   Why are cross sections exaggerated?  </vt:lpstr>
      <vt:lpstr>2.3  Calculate the magnetic declination for the year  2011. Show ALL calculations. Marks will be  allocated for calculations.  </vt:lpstr>
      <vt:lpstr>2.4. Give TWO reasons why the magnetic declination will be useful to a person using a map on a field trip.</vt:lpstr>
      <vt:lpstr>Question 3:   Application of Theory / Map and photo interpretation</vt:lpstr>
      <vt:lpstr>3.1. Refer to both the topographical map and  the orthophoto map when answering the  questions below.  3.1.1.  Identify the shape of the town Paarl. </vt:lpstr>
      <vt:lpstr>3.1.2.  Name TWO physical factors that      determine the shape of the town Paarl.</vt:lpstr>
      <vt:lpstr>3.2. What is the direction of Boland Agricultural  College in block C7 from Paarl? </vt:lpstr>
      <vt:lpstr>3.2.   Compare Dal Josafat (block F12) and  Noorder- Paarl (block F11) in terms of the following: </vt:lpstr>
      <vt:lpstr>PowerPoint Presentation</vt:lpstr>
      <vt:lpstr>3.4. Refer to Groenheuwel in block E/F13 on the topographical map and marked 4on the orthophoto map.</vt:lpstr>
      <vt:lpstr>3.4.2.  Name ONE advantage and ONE disadvantage of the street pattern identified in QUESTION 3.4.1.</vt:lpstr>
      <vt:lpstr>3.4.3. The area Groenheuwel (marked 4) on the orthophoto map is a low income residential area. Give TWO pieces of evidence from the orthophoto map to prove this statement.</vt:lpstr>
      <vt:lpstr>3.5.  Paarlberg in block F/G/H 8/9/10 isan example of a volcanic intrusive landform exposed above the Earth'ssurface after erosion. Refer to both the topographical map and orthophoto map when answering the questions that follow.</vt:lpstr>
      <vt:lpstr>PowerPoint Presentation</vt:lpstr>
      <vt:lpstr>3.6.  Study the photograph of the Paarl Valley below, as well as on the topographical map (block F12).</vt:lpstr>
      <vt:lpstr>PowerPoint Presentation</vt:lpstr>
      <vt:lpstr>PowerPoint Presentation</vt:lpstr>
      <vt:lpstr>3.7. Name ONE factor visible on the topographical map that indicates that nature conservation is important to the inhabitants of the Paarl.</vt:lpstr>
      <vt:lpstr>Question 4:  GIS</vt:lpstr>
      <vt:lpstr>4.1.  Data manipulation is used to control how features              are represented on small and large-scale maps.</vt:lpstr>
      <vt:lpstr>Example 1:  Digital Elevation model in shades of grey do not show features and altitude well</vt:lpstr>
      <vt:lpstr>The same information has been manipulated by added colour to the image to illustrate altitude and landscapes better</vt:lpstr>
      <vt:lpstr>PowerPoint Presentation</vt:lpstr>
      <vt:lpstr>This explains nicely how massive amounts of digital data is manipulated so that we can see it and understand it better.   Also look at the different layers of data referred to.   Remember that all this data is gathered from remote sensing from satellites with different censors that observe the Earth from a distance.  </vt:lpstr>
      <vt:lpstr>PowerPoint Presentation</vt:lpstr>
      <vt:lpstr>The next three images cover the exact same area in Pretoria, they have the same scale.  High spatial resolution photo of Pretoria 15cm by 15cm.   Many small pixels give an image with clear detail </vt:lpstr>
      <vt:lpstr>Medium resolution Landsat of Pretoria 15m by 15m  Larger pixels reduce the quality of images.  The scale did not change.   </vt:lpstr>
      <vt:lpstr>Low spatial resolution image of PTA 30m by 30m.  Large pixels render a low quality images, but it takes up less space on a computer hard dive.  </vt:lpstr>
      <vt:lpstr>4.3  Heavy rainfall sometimes results in flooding    along the Berg River, as is evident in the image  below. How could the local government use GIS  to manage this disaster? </vt:lpstr>
      <vt:lpstr>4.3.</vt:lpstr>
      <vt:lpstr>4.4. Urbanisation has a negative impact on rivers.  How will buffering prevent the  mismanagement of the Berg River? </vt:lpstr>
      <vt:lpstr>PowerPoint Presentation</vt:lpstr>
      <vt:lpstr>4.4.</vt:lpstr>
      <vt:lpstr>4.5.  Why are map projections important for the  users of GIS?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Final exam 2011</dc:title>
  <dc:creator>ImageLaptop</dc:creator>
  <cp:lastModifiedBy>Mariette Bornman</cp:lastModifiedBy>
  <cp:revision>23</cp:revision>
  <dcterms:created xsi:type="dcterms:W3CDTF">2012-02-08T09:04:19Z</dcterms:created>
  <dcterms:modified xsi:type="dcterms:W3CDTF">2015-08-20T21:46:53Z</dcterms:modified>
</cp:coreProperties>
</file>