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4"/>
  </p:notesMasterIdLst>
  <p:sldIdLst>
    <p:sldId id="256" r:id="rId3"/>
    <p:sldId id="257" r:id="rId4"/>
    <p:sldId id="258" r:id="rId5"/>
    <p:sldId id="259" r:id="rId6"/>
    <p:sldId id="279" r:id="rId7"/>
    <p:sldId id="280" r:id="rId8"/>
    <p:sldId id="281" r:id="rId9"/>
    <p:sldId id="260" r:id="rId10"/>
    <p:sldId id="261" r:id="rId11"/>
    <p:sldId id="262" r:id="rId12"/>
    <p:sldId id="282" r:id="rId13"/>
    <p:sldId id="283" r:id="rId14"/>
    <p:sldId id="284" r:id="rId15"/>
    <p:sldId id="285" r:id="rId16"/>
    <p:sldId id="263" r:id="rId17"/>
    <p:sldId id="264" r:id="rId18"/>
    <p:sldId id="265" r:id="rId19"/>
    <p:sldId id="286" r:id="rId20"/>
    <p:sldId id="287" r:id="rId21"/>
    <p:sldId id="288" r:id="rId22"/>
    <p:sldId id="289" r:id="rId23"/>
    <p:sldId id="290" r:id="rId24"/>
    <p:sldId id="266" r:id="rId25"/>
    <p:sldId id="267" r:id="rId26"/>
    <p:sldId id="268" r:id="rId27"/>
    <p:sldId id="291" r:id="rId28"/>
    <p:sldId id="269" r:id="rId29"/>
    <p:sldId id="271" r:id="rId30"/>
    <p:sldId id="272" r:id="rId31"/>
    <p:sldId id="273" r:id="rId32"/>
    <p:sldId id="274" r:id="rId33"/>
    <p:sldId id="270" r:id="rId34"/>
    <p:sldId id="277" r:id="rId35"/>
    <p:sldId id="276" r:id="rId36"/>
    <p:sldId id="292" r:id="rId37"/>
    <p:sldId id="293" r:id="rId38"/>
    <p:sldId id="278" r:id="rId39"/>
    <p:sldId id="294" r:id="rId40"/>
    <p:sldId id="302" r:id="rId41"/>
    <p:sldId id="295" r:id="rId42"/>
    <p:sldId id="303" r:id="rId43"/>
    <p:sldId id="296" r:id="rId44"/>
    <p:sldId id="298" r:id="rId45"/>
    <p:sldId id="297" r:id="rId46"/>
    <p:sldId id="299" r:id="rId47"/>
    <p:sldId id="300" r:id="rId48"/>
    <p:sldId id="301" r:id="rId49"/>
    <p:sldId id="304" r:id="rId50"/>
    <p:sldId id="305" r:id="rId51"/>
    <p:sldId id="306" r:id="rId52"/>
    <p:sldId id="307" r:id="rId53"/>
    <p:sldId id="308" r:id="rId54"/>
    <p:sldId id="309" r:id="rId55"/>
    <p:sldId id="310" r:id="rId56"/>
    <p:sldId id="311" r:id="rId57"/>
    <p:sldId id="317" r:id="rId58"/>
    <p:sldId id="312" r:id="rId59"/>
    <p:sldId id="316" r:id="rId60"/>
    <p:sldId id="313" r:id="rId61"/>
    <p:sldId id="314" r:id="rId62"/>
    <p:sldId id="31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4C17A1-E065-4882-8AA1-565C8EA5E7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A9C6AFF6-27C8-4D12-9764-771E47698B2F}">
      <dgm:prSet phldrT="[Text]"/>
      <dgm:spPr/>
      <dgm:t>
        <a:bodyPr/>
        <a:lstStyle/>
        <a:p>
          <a:r>
            <a:rPr lang="en-ZA" dirty="0" smtClean="0"/>
            <a:t>Carbon dioxide</a:t>
          </a:r>
          <a:endParaRPr lang="en-ZA" dirty="0"/>
        </a:p>
      </dgm:t>
    </dgm:pt>
    <dgm:pt modelId="{EB288DD8-233D-4E32-A816-584649287468}" type="parTrans" cxnId="{C0E59A51-BCA3-4D47-BDE3-A94B34B3B926}">
      <dgm:prSet/>
      <dgm:spPr/>
      <dgm:t>
        <a:bodyPr/>
        <a:lstStyle/>
        <a:p>
          <a:endParaRPr lang="en-ZA"/>
        </a:p>
      </dgm:t>
    </dgm:pt>
    <dgm:pt modelId="{39606861-CCC0-48A4-8689-C2BF896A53EB}" type="sibTrans" cxnId="{C0E59A51-BCA3-4D47-BDE3-A94B34B3B926}">
      <dgm:prSet/>
      <dgm:spPr/>
      <dgm:t>
        <a:bodyPr/>
        <a:lstStyle/>
        <a:p>
          <a:endParaRPr lang="en-ZA"/>
        </a:p>
      </dgm:t>
    </dgm:pt>
    <dgm:pt modelId="{255757AE-4FED-4FA5-8D94-3C557994E830}">
      <dgm:prSet phldrT="[Text]"/>
      <dgm:spPr/>
      <dgm:t>
        <a:bodyPr/>
        <a:lstStyle/>
        <a:p>
          <a:r>
            <a:rPr lang="en-ZA" dirty="0" smtClean="0"/>
            <a:t>Water</a:t>
          </a:r>
          <a:endParaRPr lang="en-ZA" dirty="0"/>
        </a:p>
      </dgm:t>
    </dgm:pt>
    <dgm:pt modelId="{EA8F6701-CF2C-45E8-9E9B-0D8D21AEA7A4}" type="parTrans" cxnId="{6B3CF518-894A-4E1C-ACBF-9687436600CC}">
      <dgm:prSet/>
      <dgm:spPr/>
      <dgm:t>
        <a:bodyPr/>
        <a:lstStyle/>
        <a:p>
          <a:endParaRPr lang="en-ZA"/>
        </a:p>
      </dgm:t>
    </dgm:pt>
    <dgm:pt modelId="{775B553D-27E7-489C-A6FD-B890771A48A6}" type="sibTrans" cxnId="{6B3CF518-894A-4E1C-ACBF-9687436600CC}">
      <dgm:prSet/>
      <dgm:spPr/>
      <dgm:t>
        <a:bodyPr/>
        <a:lstStyle/>
        <a:p>
          <a:endParaRPr lang="en-ZA"/>
        </a:p>
      </dgm:t>
    </dgm:pt>
    <dgm:pt modelId="{C60F01DB-49E7-4AA0-BDB2-04DD638B18B5}">
      <dgm:prSet phldrT="[Text]"/>
      <dgm:spPr/>
      <dgm:t>
        <a:bodyPr/>
        <a:lstStyle/>
        <a:p>
          <a:r>
            <a:rPr lang="en-ZA" dirty="0" smtClean="0"/>
            <a:t>Methane</a:t>
          </a:r>
          <a:endParaRPr lang="en-ZA" dirty="0"/>
        </a:p>
      </dgm:t>
    </dgm:pt>
    <dgm:pt modelId="{77A9DCFD-9900-495B-8D7E-7E80538A88D1}" type="parTrans" cxnId="{8006668E-B017-431A-B7DB-3913F80BC550}">
      <dgm:prSet/>
      <dgm:spPr/>
      <dgm:t>
        <a:bodyPr/>
        <a:lstStyle/>
        <a:p>
          <a:endParaRPr lang="en-ZA"/>
        </a:p>
      </dgm:t>
    </dgm:pt>
    <dgm:pt modelId="{C254771A-9568-4345-A1BE-983B2B71C2BD}" type="sibTrans" cxnId="{8006668E-B017-431A-B7DB-3913F80BC550}">
      <dgm:prSet/>
      <dgm:spPr/>
      <dgm:t>
        <a:bodyPr/>
        <a:lstStyle/>
        <a:p>
          <a:endParaRPr lang="en-ZA"/>
        </a:p>
      </dgm:t>
    </dgm:pt>
    <dgm:pt modelId="{FFF03238-7189-49DA-800C-446C165DC6DC}" type="pres">
      <dgm:prSet presAssocID="{844C17A1-E065-4882-8AA1-565C8EA5E702}" presName="linear" presStyleCnt="0">
        <dgm:presLayoutVars>
          <dgm:dir/>
          <dgm:animLvl val="lvl"/>
          <dgm:resizeHandles val="exact"/>
        </dgm:presLayoutVars>
      </dgm:prSet>
      <dgm:spPr/>
      <dgm:t>
        <a:bodyPr/>
        <a:lstStyle/>
        <a:p>
          <a:endParaRPr lang="en-ZA"/>
        </a:p>
      </dgm:t>
    </dgm:pt>
    <dgm:pt modelId="{01CA48C0-338B-47FC-A7CA-C3B90F56F8F4}" type="pres">
      <dgm:prSet presAssocID="{A9C6AFF6-27C8-4D12-9764-771E47698B2F}" presName="parentLin" presStyleCnt="0"/>
      <dgm:spPr/>
    </dgm:pt>
    <dgm:pt modelId="{0D85EAB9-212E-41A4-AE36-D2228F53AD61}" type="pres">
      <dgm:prSet presAssocID="{A9C6AFF6-27C8-4D12-9764-771E47698B2F}" presName="parentLeftMargin" presStyleLbl="node1" presStyleIdx="0" presStyleCnt="3"/>
      <dgm:spPr/>
      <dgm:t>
        <a:bodyPr/>
        <a:lstStyle/>
        <a:p>
          <a:endParaRPr lang="en-ZA"/>
        </a:p>
      </dgm:t>
    </dgm:pt>
    <dgm:pt modelId="{391D5180-DCED-4697-8642-315B8B6A6CD6}" type="pres">
      <dgm:prSet presAssocID="{A9C6AFF6-27C8-4D12-9764-771E47698B2F}" presName="parentText" presStyleLbl="node1" presStyleIdx="0" presStyleCnt="3" custLinFactNeighborX="50258" custLinFactNeighborY="-161">
        <dgm:presLayoutVars>
          <dgm:chMax val="0"/>
          <dgm:bulletEnabled val="1"/>
        </dgm:presLayoutVars>
      </dgm:prSet>
      <dgm:spPr/>
      <dgm:t>
        <a:bodyPr/>
        <a:lstStyle/>
        <a:p>
          <a:endParaRPr lang="en-ZA"/>
        </a:p>
      </dgm:t>
    </dgm:pt>
    <dgm:pt modelId="{9F9948C9-5ABF-4F1E-9EF2-28C343CCE546}" type="pres">
      <dgm:prSet presAssocID="{A9C6AFF6-27C8-4D12-9764-771E47698B2F}" presName="negativeSpace" presStyleCnt="0"/>
      <dgm:spPr/>
    </dgm:pt>
    <dgm:pt modelId="{61A1FBAF-01C7-4832-A5AC-2D52D7B5CF17}" type="pres">
      <dgm:prSet presAssocID="{A9C6AFF6-27C8-4D12-9764-771E47698B2F}" presName="childText" presStyleLbl="conFgAcc1" presStyleIdx="0" presStyleCnt="3">
        <dgm:presLayoutVars>
          <dgm:bulletEnabled val="1"/>
        </dgm:presLayoutVars>
      </dgm:prSet>
      <dgm:spPr/>
    </dgm:pt>
    <dgm:pt modelId="{A1E872CF-3B3F-4CF4-A841-EDE8AA620624}" type="pres">
      <dgm:prSet presAssocID="{39606861-CCC0-48A4-8689-C2BF896A53EB}" presName="spaceBetweenRectangles" presStyleCnt="0"/>
      <dgm:spPr/>
    </dgm:pt>
    <dgm:pt modelId="{9DFBA8B4-F6B7-4D7A-9B7D-6FEC5AB8532F}" type="pres">
      <dgm:prSet presAssocID="{255757AE-4FED-4FA5-8D94-3C557994E830}" presName="parentLin" presStyleCnt="0"/>
      <dgm:spPr/>
    </dgm:pt>
    <dgm:pt modelId="{D33FDDA7-5252-4A65-B526-B530465A6DEB}" type="pres">
      <dgm:prSet presAssocID="{255757AE-4FED-4FA5-8D94-3C557994E830}" presName="parentLeftMargin" presStyleLbl="node1" presStyleIdx="0" presStyleCnt="3"/>
      <dgm:spPr/>
      <dgm:t>
        <a:bodyPr/>
        <a:lstStyle/>
        <a:p>
          <a:endParaRPr lang="en-ZA"/>
        </a:p>
      </dgm:t>
    </dgm:pt>
    <dgm:pt modelId="{D2035829-E84A-4D41-B09E-DBCB82528916}" type="pres">
      <dgm:prSet presAssocID="{255757AE-4FED-4FA5-8D94-3C557994E830}" presName="parentText" presStyleLbl="node1" presStyleIdx="1" presStyleCnt="3">
        <dgm:presLayoutVars>
          <dgm:chMax val="0"/>
          <dgm:bulletEnabled val="1"/>
        </dgm:presLayoutVars>
      </dgm:prSet>
      <dgm:spPr/>
      <dgm:t>
        <a:bodyPr/>
        <a:lstStyle/>
        <a:p>
          <a:endParaRPr lang="en-ZA"/>
        </a:p>
      </dgm:t>
    </dgm:pt>
    <dgm:pt modelId="{2D7CDF3D-6AB6-4B45-A847-B3FC0431C316}" type="pres">
      <dgm:prSet presAssocID="{255757AE-4FED-4FA5-8D94-3C557994E830}" presName="negativeSpace" presStyleCnt="0"/>
      <dgm:spPr/>
    </dgm:pt>
    <dgm:pt modelId="{12BAF9F2-58DD-4B35-8B5C-5E679A081830}" type="pres">
      <dgm:prSet presAssocID="{255757AE-4FED-4FA5-8D94-3C557994E830}" presName="childText" presStyleLbl="conFgAcc1" presStyleIdx="1" presStyleCnt="3">
        <dgm:presLayoutVars>
          <dgm:bulletEnabled val="1"/>
        </dgm:presLayoutVars>
      </dgm:prSet>
      <dgm:spPr/>
    </dgm:pt>
    <dgm:pt modelId="{4CB43697-21A9-4064-BA58-AEE0971D35CB}" type="pres">
      <dgm:prSet presAssocID="{775B553D-27E7-489C-A6FD-B890771A48A6}" presName="spaceBetweenRectangles" presStyleCnt="0"/>
      <dgm:spPr/>
    </dgm:pt>
    <dgm:pt modelId="{A037F49D-0EA0-4500-A471-BB22BE3C74FF}" type="pres">
      <dgm:prSet presAssocID="{C60F01DB-49E7-4AA0-BDB2-04DD638B18B5}" presName="parentLin" presStyleCnt="0"/>
      <dgm:spPr/>
    </dgm:pt>
    <dgm:pt modelId="{180648F4-FE2A-4373-8337-CE3FCECBC8E0}" type="pres">
      <dgm:prSet presAssocID="{C60F01DB-49E7-4AA0-BDB2-04DD638B18B5}" presName="parentLeftMargin" presStyleLbl="node1" presStyleIdx="1" presStyleCnt="3"/>
      <dgm:spPr/>
      <dgm:t>
        <a:bodyPr/>
        <a:lstStyle/>
        <a:p>
          <a:endParaRPr lang="en-ZA"/>
        </a:p>
      </dgm:t>
    </dgm:pt>
    <dgm:pt modelId="{9A4E00DC-CB5D-4601-9D41-3345FB36DA6E}" type="pres">
      <dgm:prSet presAssocID="{C60F01DB-49E7-4AA0-BDB2-04DD638B18B5}" presName="parentText" presStyleLbl="node1" presStyleIdx="2" presStyleCnt="3">
        <dgm:presLayoutVars>
          <dgm:chMax val="0"/>
          <dgm:bulletEnabled val="1"/>
        </dgm:presLayoutVars>
      </dgm:prSet>
      <dgm:spPr/>
      <dgm:t>
        <a:bodyPr/>
        <a:lstStyle/>
        <a:p>
          <a:endParaRPr lang="en-ZA"/>
        </a:p>
      </dgm:t>
    </dgm:pt>
    <dgm:pt modelId="{3DA901A8-5754-4DDC-8F47-116CA7C37271}" type="pres">
      <dgm:prSet presAssocID="{C60F01DB-49E7-4AA0-BDB2-04DD638B18B5}" presName="negativeSpace" presStyleCnt="0"/>
      <dgm:spPr/>
    </dgm:pt>
    <dgm:pt modelId="{07404A09-673A-4BB5-BD66-0208A30C091D}" type="pres">
      <dgm:prSet presAssocID="{C60F01DB-49E7-4AA0-BDB2-04DD638B18B5}" presName="childText" presStyleLbl="conFgAcc1" presStyleIdx="2" presStyleCnt="3">
        <dgm:presLayoutVars>
          <dgm:bulletEnabled val="1"/>
        </dgm:presLayoutVars>
      </dgm:prSet>
      <dgm:spPr/>
    </dgm:pt>
  </dgm:ptLst>
  <dgm:cxnLst>
    <dgm:cxn modelId="{2DEF22FC-BF8C-43E4-9945-055AD305535D}" type="presOf" srcId="{A9C6AFF6-27C8-4D12-9764-771E47698B2F}" destId="{0D85EAB9-212E-41A4-AE36-D2228F53AD61}" srcOrd="0" destOrd="0" presId="urn:microsoft.com/office/officeart/2005/8/layout/list1"/>
    <dgm:cxn modelId="{84DD644E-A2B3-4DDF-941D-C2ECCB6F7A50}" type="presOf" srcId="{255757AE-4FED-4FA5-8D94-3C557994E830}" destId="{D2035829-E84A-4D41-B09E-DBCB82528916}" srcOrd="1" destOrd="0" presId="urn:microsoft.com/office/officeart/2005/8/layout/list1"/>
    <dgm:cxn modelId="{5B958468-5578-4797-9856-5499C2F42719}" type="presOf" srcId="{844C17A1-E065-4882-8AA1-565C8EA5E702}" destId="{FFF03238-7189-49DA-800C-446C165DC6DC}" srcOrd="0" destOrd="0" presId="urn:microsoft.com/office/officeart/2005/8/layout/list1"/>
    <dgm:cxn modelId="{6E976BC6-B73B-4515-8E71-1C6B4A186F14}" type="presOf" srcId="{A9C6AFF6-27C8-4D12-9764-771E47698B2F}" destId="{391D5180-DCED-4697-8642-315B8B6A6CD6}" srcOrd="1" destOrd="0" presId="urn:microsoft.com/office/officeart/2005/8/layout/list1"/>
    <dgm:cxn modelId="{C0E59A51-BCA3-4D47-BDE3-A94B34B3B926}" srcId="{844C17A1-E065-4882-8AA1-565C8EA5E702}" destId="{A9C6AFF6-27C8-4D12-9764-771E47698B2F}" srcOrd="0" destOrd="0" parTransId="{EB288DD8-233D-4E32-A816-584649287468}" sibTransId="{39606861-CCC0-48A4-8689-C2BF896A53EB}"/>
    <dgm:cxn modelId="{8006668E-B017-431A-B7DB-3913F80BC550}" srcId="{844C17A1-E065-4882-8AA1-565C8EA5E702}" destId="{C60F01DB-49E7-4AA0-BDB2-04DD638B18B5}" srcOrd="2" destOrd="0" parTransId="{77A9DCFD-9900-495B-8D7E-7E80538A88D1}" sibTransId="{C254771A-9568-4345-A1BE-983B2B71C2BD}"/>
    <dgm:cxn modelId="{AECE46FA-BFB2-4B00-8873-F9C6085F3CDE}" type="presOf" srcId="{C60F01DB-49E7-4AA0-BDB2-04DD638B18B5}" destId="{180648F4-FE2A-4373-8337-CE3FCECBC8E0}" srcOrd="0" destOrd="0" presId="urn:microsoft.com/office/officeart/2005/8/layout/list1"/>
    <dgm:cxn modelId="{436EC7B3-FEA7-4115-82D8-DD9B17A668CA}" type="presOf" srcId="{255757AE-4FED-4FA5-8D94-3C557994E830}" destId="{D33FDDA7-5252-4A65-B526-B530465A6DEB}" srcOrd="0" destOrd="0" presId="urn:microsoft.com/office/officeart/2005/8/layout/list1"/>
    <dgm:cxn modelId="{6B3CF518-894A-4E1C-ACBF-9687436600CC}" srcId="{844C17A1-E065-4882-8AA1-565C8EA5E702}" destId="{255757AE-4FED-4FA5-8D94-3C557994E830}" srcOrd="1" destOrd="0" parTransId="{EA8F6701-CF2C-45E8-9E9B-0D8D21AEA7A4}" sibTransId="{775B553D-27E7-489C-A6FD-B890771A48A6}"/>
    <dgm:cxn modelId="{C7702E1D-1120-44D3-9BAD-0490CB875D8A}" type="presOf" srcId="{C60F01DB-49E7-4AA0-BDB2-04DD638B18B5}" destId="{9A4E00DC-CB5D-4601-9D41-3345FB36DA6E}" srcOrd="1" destOrd="0" presId="urn:microsoft.com/office/officeart/2005/8/layout/list1"/>
    <dgm:cxn modelId="{EC3CBA2C-CB2F-479D-8482-A1632199BD8C}" type="presParOf" srcId="{FFF03238-7189-49DA-800C-446C165DC6DC}" destId="{01CA48C0-338B-47FC-A7CA-C3B90F56F8F4}" srcOrd="0" destOrd="0" presId="urn:microsoft.com/office/officeart/2005/8/layout/list1"/>
    <dgm:cxn modelId="{8E9CA48C-F050-47A7-AA36-B98B61B1003D}" type="presParOf" srcId="{01CA48C0-338B-47FC-A7CA-C3B90F56F8F4}" destId="{0D85EAB9-212E-41A4-AE36-D2228F53AD61}" srcOrd="0" destOrd="0" presId="urn:microsoft.com/office/officeart/2005/8/layout/list1"/>
    <dgm:cxn modelId="{2A947A79-0D83-4650-B50A-F07CE89BCD3A}" type="presParOf" srcId="{01CA48C0-338B-47FC-A7CA-C3B90F56F8F4}" destId="{391D5180-DCED-4697-8642-315B8B6A6CD6}" srcOrd="1" destOrd="0" presId="urn:microsoft.com/office/officeart/2005/8/layout/list1"/>
    <dgm:cxn modelId="{2537D797-EC37-4331-B584-87D9804DC983}" type="presParOf" srcId="{FFF03238-7189-49DA-800C-446C165DC6DC}" destId="{9F9948C9-5ABF-4F1E-9EF2-28C343CCE546}" srcOrd="1" destOrd="0" presId="urn:microsoft.com/office/officeart/2005/8/layout/list1"/>
    <dgm:cxn modelId="{791655F1-76F6-433D-B6F2-40427D6CB502}" type="presParOf" srcId="{FFF03238-7189-49DA-800C-446C165DC6DC}" destId="{61A1FBAF-01C7-4832-A5AC-2D52D7B5CF17}" srcOrd="2" destOrd="0" presId="urn:microsoft.com/office/officeart/2005/8/layout/list1"/>
    <dgm:cxn modelId="{62E814E3-C35A-46CD-A1C3-BB65E58B85CF}" type="presParOf" srcId="{FFF03238-7189-49DA-800C-446C165DC6DC}" destId="{A1E872CF-3B3F-4CF4-A841-EDE8AA620624}" srcOrd="3" destOrd="0" presId="urn:microsoft.com/office/officeart/2005/8/layout/list1"/>
    <dgm:cxn modelId="{B2385917-7A18-4AF4-B7F6-A9FD39D562F4}" type="presParOf" srcId="{FFF03238-7189-49DA-800C-446C165DC6DC}" destId="{9DFBA8B4-F6B7-4D7A-9B7D-6FEC5AB8532F}" srcOrd="4" destOrd="0" presId="urn:microsoft.com/office/officeart/2005/8/layout/list1"/>
    <dgm:cxn modelId="{E47705E1-8A72-463F-AC0F-FEC41D3FE1B3}" type="presParOf" srcId="{9DFBA8B4-F6B7-4D7A-9B7D-6FEC5AB8532F}" destId="{D33FDDA7-5252-4A65-B526-B530465A6DEB}" srcOrd="0" destOrd="0" presId="urn:microsoft.com/office/officeart/2005/8/layout/list1"/>
    <dgm:cxn modelId="{B61708EE-263D-4858-9BB7-DFBFD177736A}" type="presParOf" srcId="{9DFBA8B4-F6B7-4D7A-9B7D-6FEC5AB8532F}" destId="{D2035829-E84A-4D41-B09E-DBCB82528916}" srcOrd="1" destOrd="0" presId="urn:microsoft.com/office/officeart/2005/8/layout/list1"/>
    <dgm:cxn modelId="{240AA99E-1F2E-42A4-B3ED-716BE9D5F378}" type="presParOf" srcId="{FFF03238-7189-49DA-800C-446C165DC6DC}" destId="{2D7CDF3D-6AB6-4B45-A847-B3FC0431C316}" srcOrd="5" destOrd="0" presId="urn:microsoft.com/office/officeart/2005/8/layout/list1"/>
    <dgm:cxn modelId="{95E6940A-03C8-4166-B575-9C95BC0E0EBC}" type="presParOf" srcId="{FFF03238-7189-49DA-800C-446C165DC6DC}" destId="{12BAF9F2-58DD-4B35-8B5C-5E679A081830}" srcOrd="6" destOrd="0" presId="urn:microsoft.com/office/officeart/2005/8/layout/list1"/>
    <dgm:cxn modelId="{DAAED0DB-FB17-4E80-9490-399CA3D549DD}" type="presParOf" srcId="{FFF03238-7189-49DA-800C-446C165DC6DC}" destId="{4CB43697-21A9-4064-BA58-AEE0971D35CB}" srcOrd="7" destOrd="0" presId="urn:microsoft.com/office/officeart/2005/8/layout/list1"/>
    <dgm:cxn modelId="{5C2C5B3D-293E-4B98-83A7-625E5EDBE4A2}" type="presParOf" srcId="{FFF03238-7189-49DA-800C-446C165DC6DC}" destId="{A037F49D-0EA0-4500-A471-BB22BE3C74FF}" srcOrd="8" destOrd="0" presId="urn:microsoft.com/office/officeart/2005/8/layout/list1"/>
    <dgm:cxn modelId="{47A315AA-2E15-419F-86DB-A407642E7D3C}" type="presParOf" srcId="{A037F49D-0EA0-4500-A471-BB22BE3C74FF}" destId="{180648F4-FE2A-4373-8337-CE3FCECBC8E0}" srcOrd="0" destOrd="0" presId="urn:microsoft.com/office/officeart/2005/8/layout/list1"/>
    <dgm:cxn modelId="{C8A2A910-2E1B-4811-8BC0-05CE0D9FC16D}" type="presParOf" srcId="{A037F49D-0EA0-4500-A471-BB22BE3C74FF}" destId="{9A4E00DC-CB5D-4601-9D41-3345FB36DA6E}" srcOrd="1" destOrd="0" presId="urn:microsoft.com/office/officeart/2005/8/layout/list1"/>
    <dgm:cxn modelId="{55AA9311-29E2-40F0-B9D1-C33605C29E6D}" type="presParOf" srcId="{FFF03238-7189-49DA-800C-446C165DC6DC}" destId="{3DA901A8-5754-4DDC-8F47-116CA7C37271}" srcOrd="9" destOrd="0" presId="urn:microsoft.com/office/officeart/2005/8/layout/list1"/>
    <dgm:cxn modelId="{C386F1B8-0914-453C-8A43-CF573F020B41}" type="presParOf" srcId="{FFF03238-7189-49DA-800C-446C165DC6DC}" destId="{07404A09-673A-4BB5-BD66-0208A30C091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F3A45C-CC5A-447A-86AE-A467FF01B5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04F217C3-2051-4F99-9252-D432F29E8C98}">
      <dgm:prSet/>
      <dgm:spPr/>
      <dgm:t>
        <a:bodyPr/>
        <a:lstStyle/>
        <a:p>
          <a:pPr rtl="0"/>
          <a:r>
            <a:rPr lang="en-ZA" dirty="0" smtClean="0"/>
            <a:t>Main greenhouse gases:</a:t>
          </a:r>
          <a:endParaRPr lang="en-ZA" dirty="0"/>
        </a:p>
      </dgm:t>
    </dgm:pt>
    <dgm:pt modelId="{757612E1-CD00-4033-AA5B-6D3AE63C4F21}" type="parTrans" cxnId="{91295858-E987-457E-AD24-4EA8A760304B}">
      <dgm:prSet/>
      <dgm:spPr/>
      <dgm:t>
        <a:bodyPr/>
        <a:lstStyle/>
        <a:p>
          <a:endParaRPr lang="en-ZA"/>
        </a:p>
      </dgm:t>
    </dgm:pt>
    <dgm:pt modelId="{CF53B037-FBC6-4C78-AB3A-EFE8173B6EC3}" type="sibTrans" cxnId="{91295858-E987-457E-AD24-4EA8A760304B}">
      <dgm:prSet/>
      <dgm:spPr/>
      <dgm:t>
        <a:bodyPr/>
        <a:lstStyle/>
        <a:p>
          <a:endParaRPr lang="en-ZA"/>
        </a:p>
      </dgm:t>
    </dgm:pt>
    <dgm:pt modelId="{337AC503-0089-4DD0-8FEB-32A916FE949F}" type="pres">
      <dgm:prSet presAssocID="{62F3A45C-CC5A-447A-86AE-A467FF01B566}" presName="linear" presStyleCnt="0">
        <dgm:presLayoutVars>
          <dgm:animLvl val="lvl"/>
          <dgm:resizeHandles val="exact"/>
        </dgm:presLayoutVars>
      </dgm:prSet>
      <dgm:spPr/>
      <dgm:t>
        <a:bodyPr/>
        <a:lstStyle/>
        <a:p>
          <a:endParaRPr lang="en-ZA"/>
        </a:p>
      </dgm:t>
    </dgm:pt>
    <dgm:pt modelId="{DEBF6B92-01C8-493C-9EB5-092BC78AA51E}" type="pres">
      <dgm:prSet presAssocID="{04F217C3-2051-4F99-9252-D432F29E8C98}" presName="parentText" presStyleLbl="node1" presStyleIdx="0" presStyleCnt="1" custLinFactY="-4630" custLinFactNeighborX="-1269" custLinFactNeighborY="-100000">
        <dgm:presLayoutVars>
          <dgm:chMax val="0"/>
          <dgm:bulletEnabled val="1"/>
        </dgm:presLayoutVars>
      </dgm:prSet>
      <dgm:spPr/>
      <dgm:t>
        <a:bodyPr/>
        <a:lstStyle/>
        <a:p>
          <a:endParaRPr lang="en-ZA"/>
        </a:p>
      </dgm:t>
    </dgm:pt>
  </dgm:ptLst>
  <dgm:cxnLst>
    <dgm:cxn modelId="{220B48D8-7C8F-4FF7-BA5F-B6317984F9E9}" type="presOf" srcId="{04F217C3-2051-4F99-9252-D432F29E8C98}" destId="{DEBF6B92-01C8-493C-9EB5-092BC78AA51E}" srcOrd="0" destOrd="0" presId="urn:microsoft.com/office/officeart/2005/8/layout/vList2"/>
    <dgm:cxn modelId="{91295858-E987-457E-AD24-4EA8A760304B}" srcId="{62F3A45C-CC5A-447A-86AE-A467FF01B566}" destId="{04F217C3-2051-4F99-9252-D432F29E8C98}" srcOrd="0" destOrd="0" parTransId="{757612E1-CD00-4033-AA5B-6D3AE63C4F21}" sibTransId="{CF53B037-FBC6-4C78-AB3A-EFE8173B6EC3}"/>
    <dgm:cxn modelId="{3A5322F7-5BA2-4326-B371-26A0B6338F69}" type="presOf" srcId="{62F3A45C-CC5A-447A-86AE-A467FF01B566}" destId="{337AC503-0089-4DD0-8FEB-32A916FE949F}" srcOrd="0" destOrd="0" presId="urn:microsoft.com/office/officeart/2005/8/layout/vList2"/>
    <dgm:cxn modelId="{035F55DA-4F26-4AE7-A645-4CD172A6ED60}" type="presParOf" srcId="{337AC503-0089-4DD0-8FEB-32A916FE949F}" destId="{DEBF6B92-01C8-493C-9EB5-092BC78AA51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1FBAF-01C7-4832-A5AC-2D52D7B5CF17}">
      <dsp:nvSpPr>
        <dsp:cNvPr id="0" name=""/>
        <dsp:cNvSpPr/>
      </dsp:nvSpPr>
      <dsp:spPr>
        <a:xfrm>
          <a:off x="0" y="384995"/>
          <a:ext cx="383382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D5180-DCED-4697-8642-315B8B6A6CD6}">
      <dsp:nvSpPr>
        <dsp:cNvPr id="0" name=""/>
        <dsp:cNvSpPr/>
      </dsp:nvSpPr>
      <dsp:spPr>
        <a:xfrm>
          <a:off x="288031" y="0"/>
          <a:ext cx="2683678"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437" tIns="0" rIns="101437" bIns="0" numCol="1" spcCol="1270" anchor="ctr" anchorCtr="0">
          <a:noAutofit/>
        </a:bodyPr>
        <a:lstStyle/>
        <a:p>
          <a:pPr lvl="0" algn="l" defTabSz="1155700">
            <a:lnSpc>
              <a:spcPct val="90000"/>
            </a:lnSpc>
            <a:spcBef>
              <a:spcPct val="0"/>
            </a:spcBef>
            <a:spcAft>
              <a:spcPct val="35000"/>
            </a:spcAft>
          </a:pPr>
          <a:r>
            <a:rPr lang="en-ZA" sz="2600" kern="1200" dirty="0" smtClean="0"/>
            <a:t>Carbon dioxide</a:t>
          </a:r>
          <a:endParaRPr lang="en-ZA" sz="2600" kern="1200" dirty="0"/>
        </a:p>
      </dsp:txBody>
      <dsp:txXfrm>
        <a:off x="325498" y="37467"/>
        <a:ext cx="2608744" cy="692586"/>
      </dsp:txXfrm>
    </dsp:sp>
    <dsp:sp modelId="{12BAF9F2-58DD-4B35-8B5C-5E679A081830}">
      <dsp:nvSpPr>
        <dsp:cNvPr id="0" name=""/>
        <dsp:cNvSpPr/>
      </dsp:nvSpPr>
      <dsp:spPr>
        <a:xfrm>
          <a:off x="0" y="1564356"/>
          <a:ext cx="383382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035829-E84A-4D41-B09E-DBCB82528916}">
      <dsp:nvSpPr>
        <dsp:cNvPr id="0" name=""/>
        <dsp:cNvSpPr/>
      </dsp:nvSpPr>
      <dsp:spPr>
        <a:xfrm>
          <a:off x="191691" y="1180596"/>
          <a:ext cx="2683678"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437" tIns="0" rIns="101437" bIns="0" numCol="1" spcCol="1270" anchor="ctr" anchorCtr="0">
          <a:noAutofit/>
        </a:bodyPr>
        <a:lstStyle/>
        <a:p>
          <a:pPr lvl="0" algn="l" defTabSz="1155700">
            <a:lnSpc>
              <a:spcPct val="90000"/>
            </a:lnSpc>
            <a:spcBef>
              <a:spcPct val="0"/>
            </a:spcBef>
            <a:spcAft>
              <a:spcPct val="35000"/>
            </a:spcAft>
          </a:pPr>
          <a:r>
            <a:rPr lang="en-ZA" sz="2600" kern="1200" dirty="0" smtClean="0"/>
            <a:t>Water</a:t>
          </a:r>
          <a:endParaRPr lang="en-ZA" sz="2600" kern="1200" dirty="0"/>
        </a:p>
      </dsp:txBody>
      <dsp:txXfrm>
        <a:off x="229158" y="1218063"/>
        <a:ext cx="2608744" cy="692586"/>
      </dsp:txXfrm>
    </dsp:sp>
    <dsp:sp modelId="{07404A09-673A-4BB5-BD66-0208A30C091D}">
      <dsp:nvSpPr>
        <dsp:cNvPr id="0" name=""/>
        <dsp:cNvSpPr/>
      </dsp:nvSpPr>
      <dsp:spPr>
        <a:xfrm>
          <a:off x="0" y="2743716"/>
          <a:ext cx="383382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4E00DC-CB5D-4601-9D41-3345FB36DA6E}">
      <dsp:nvSpPr>
        <dsp:cNvPr id="0" name=""/>
        <dsp:cNvSpPr/>
      </dsp:nvSpPr>
      <dsp:spPr>
        <a:xfrm>
          <a:off x="191691" y="2359956"/>
          <a:ext cx="2683678"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437" tIns="0" rIns="101437" bIns="0" numCol="1" spcCol="1270" anchor="ctr" anchorCtr="0">
          <a:noAutofit/>
        </a:bodyPr>
        <a:lstStyle/>
        <a:p>
          <a:pPr lvl="0" algn="l" defTabSz="1155700">
            <a:lnSpc>
              <a:spcPct val="90000"/>
            </a:lnSpc>
            <a:spcBef>
              <a:spcPct val="0"/>
            </a:spcBef>
            <a:spcAft>
              <a:spcPct val="35000"/>
            </a:spcAft>
          </a:pPr>
          <a:r>
            <a:rPr lang="en-ZA" sz="2600" kern="1200" dirty="0" smtClean="0"/>
            <a:t>Methane</a:t>
          </a:r>
          <a:endParaRPr lang="en-ZA" sz="2600" kern="1200" dirty="0"/>
        </a:p>
      </dsp:txBody>
      <dsp:txXfrm>
        <a:off x="229158" y="2397423"/>
        <a:ext cx="2608744"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6B92-01C8-493C-9EB5-092BC78AA51E}">
      <dsp:nvSpPr>
        <dsp:cNvPr id="0" name=""/>
        <dsp:cNvSpPr/>
      </dsp:nvSpPr>
      <dsp:spPr>
        <a:xfrm>
          <a:off x="0" y="0"/>
          <a:ext cx="4067943"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ZA" sz="2900" kern="1200" dirty="0" smtClean="0"/>
            <a:t>Main greenhouse gases:</a:t>
          </a:r>
          <a:endParaRPr lang="en-ZA" sz="2900" kern="1200" dirty="0"/>
        </a:p>
      </dsp:txBody>
      <dsp:txXfrm>
        <a:off x="33955" y="33955"/>
        <a:ext cx="4000033"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BFF3D-2719-49CA-8734-0DD45E043F59}" type="datetimeFigureOut">
              <a:rPr lang="en-ZA" smtClean="0"/>
              <a:t>2017/10/18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F15FB-213E-420E-8748-FE1BCC582F9D}" type="slidenum">
              <a:rPr lang="en-ZA" smtClean="0"/>
              <a:t>‹#›</a:t>
            </a:fld>
            <a:endParaRPr lang="en-ZA"/>
          </a:p>
        </p:txBody>
      </p:sp>
    </p:spTree>
    <p:extLst>
      <p:ext uri="{BB962C8B-B14F-4D97-AF65-F5344CB8AC3E}">
        <p14:creationId xmlns:p14="http://schemas.microsoft.com/office/powerpoint/2010/main" val="158511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65D7C2-5870-4E10-BCEB-E4E9EA6244DC}" type="slidenum">
              <a:rPr lang="zh-TW" altLang="en-US" smtClean="0">
                <a:latin typeface="Helvetica Neue Light"/>
                <a:sym typeface="Helvetica Neue Light"/>
              </a:rPr>
              <a:pPr fontAlgn="base">
                <a:spcBef>
                  <a:spcPct val="0"/>
                </a:spcBef>
                <a:spcAft>
                  <a:spcPct val="0"/>
                </a:spcAft>
                <a:defRPr/>
              </a:pPr>
              <a:t>20</a:t>
            </a:fld>
            <a:endParaRPr lang="en-US" altLang="zh-TW" smtClean="0">
              <a:latin typeface="Helvetica Neue Light"/>
              <a:sym typeface="Helvetica Neue Light"/>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BD7D25-4EBF-4B36-9F4B-AEE7895F11AF}" type="slidenum">
              <a:rPr lang="zh-TW" altLang="en-US" smtClean="0">
                <a:latin typeface="Helvetica Neue Light"/>
                <a:sym typeface="Helvetica Neue Light"/>
              </a:rPr>
              <a:pPr fontAlgn="base">
                <a:spcBef>
                  <a:spcPct val="0"/>
                </a:spcBef>
                <a:spcAft>
                  <a:spcPct val="0"/>
                </a:spcAft>
                <a:defRPr/>
              </a:pPr>
              <a:t>21</a:t>
            </a:fld>
            <a:endParaRPr lang="en-US" altLang="zh-TW" smtClean="0">
              <a:latin typeface="Helvetica Neue Light"/>
              <a:sym typeface="Helvetica Neue Light"/>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0FDAA9-1D95-47A4-AD14-EAE6547C6D15}" type="slidenum">
              <a:rPr lang="zh-TW" altLang="en-US" smtClean="0">
                <a:latin typeface="Helvetica Neue Light"/>
                <a:sym typeface="Helvetica Neue Light"/>
              </a:rPr>
              <a:pPr fontAlgn="base">
                <a:spcBef>
                  <a:spcPct val="0"/>
                </a:spcBef>
                <a:spcAft>
                  <a:spcPct val="0"/>
                </a:spcAft>
                <a:defRPr/>
              </a:pPr>
              <a:t>22</a:t>
            </a:fld>
            <a:endParaRPr lang="en-US" altLang="zh-TW" smtClean="0">
              <a:latin typeface="Helvetica Neue Light"/>
              <a:sym typeface="Helvetica Neue Light"/>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3434AC-19AF-418B-B69B-9B93F8A65DE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415301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434AC-19AF-418B-B69B-9B93F8A65DE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422007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434AC-19AF-418B-B69B-9B93F8A65DE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284743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86848A2-509E-4254-B08C-8C0437BFF45B}" type="slidenum">
              <a:rPr lang="en-US"/>
              <a:pPr/>
              <a:t>‹#›</a:t>
            </a:fld>
            <a:endParaRPr lang="en-US"/>
          </a:p>
        </p:txBody>
      </p:sp>
    </p:spTree>
    <p:extLst>
      <p:ext uri="{BB962C8B-B14F-4D97-AF65-F5344CB8AC3E}">
        <p14:creationId xmlns:p14="http://schemas.microsoft.com/office/powerpoint/2010/main" val="53272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18DBD4D6-0C6B-45AE-8FA1-0A779F09FD33}" type="datetimeFigureOut">
              <a:rPr lang="en-ZA">
                <a:solidFill>
                  <a:prstClr val="black">
                    <a:tint val="75000"/>
                  </a:prstClr>
                </a:solidFill>
              </a:rPr>
              <a:pPr>
                <a:defRPr/>
              </a:pPr>
              <a:t>2017/10/18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CE0C1A-2C2D-4F9B-9262-88E75F56AF81}"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15441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387D496-81D5-45DA-BD57-9920E9EC093F}" type="datetimeFigureOut">
              <a:rPr lang="en-ZA">
                <a:solidFill>
                  <a:prstClr val="black">
                    <a:tint val="75000"/>
                  </a:prstClr>
                </a:solidFill>
              </a:rPr>
              <a:pPr>
                <a:defRPr/>
              </a:pPr>
              <a:t>2017/10/18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B732EB-43B5-499A-848E-C457A1C9509B}"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042859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8E6773-51D9-4386-B77B-CE38A753C708}" type="datetimeFigureOut">
              <a:rPr lang="en-ZA">
                <a:solidFill>
                  <a:prstClr val="black">
                    <a:tint val="75000"/>
                  </a:prstClr>
                </a:solidFill>
              </a:rPr>
              <a:pPr>
                <a:defRPr/>
              </a:pPr>
              <a:t>2017/10/18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63E888-1642-4277-8996-F527748A5B58}"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8977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FAAA9950-9A31-4B17-A1FD-3678309355DA}" type="datetimeFigureOut">
              <a:rPr lang="en-ZA">
                <a:solidFill>
                  <a:prstClr val="black">
                    <a:tint val="75000"/>
                  </a:prstClr>
                </a:solidFill>
              </a:rPr>
              <a:pPr>
                <a:defRPr/>
              </a:pPr>
              <a:t>2017/10/18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C2ECE9-40D1-4B76-B942-8562F64E5721}"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179024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361A73AE-B52F-402C-9AD9-26E4216A80D0}" type="datetimeFigureOut">
              <a:rPr lang="en-ZA">
                <a:solidFill>
                  <a:prstClr val="black">
                    <a:tint val="75000"/>
                  </a:prstClr>
                </a:solidFill>
              </a:rPr>
              <a:pPr>
                <a:defRPr/>
              </a:pPr>
              <a:t>2017/10/18</a:t>
            </a:fld>
            <a:endParaRPr lang="en-Z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0E68ACB-F67E-4B94-92E5-290E7C991000}"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65726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F4D1FF7D-AA2D-47E1-8223-C4FE37BCB08A}" type="datetimeFigureOut">
              <a:rPr lang="en-ZA">
                <a:solidFill>
                  <a:prstClr val="black">
                    <a:tint val="75000"/>
                  </a:prstClr>
                </a:solidFill>
              </a:rPr>
              <a:pPr>
                <a:defRPr/>
              </a:pPr>
              <a:t>2017/10/18</a:t>
            </a:fld>
            <a:endParaRPr lang="en-Z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500ED98-0FDC-4A03-BABE-DCEA7E715C93}"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22462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D010B2-03CE-4B85-A861-6020C88EFDC6}" type="datetimeFigureOut">
              <a:rPr lang="en-ZA">
                <a:solidFill>
                  <a:prstClr val="black">
                    <a:tint val="75000"/>
                  </a:prstClr>
                </a:solidFill>
              </a:rPr>
              <a:pPr>
                <a:defRPr/>
              </a:pPr>
              <a:t>2017/10/18</a:t>
            </a:fld>
            <a:endParaRPr lang="en-Z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E8F4D81-9884-471F-8D54-28A0542E2F98}"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46481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434AC-19AF-418B-B69B-9B93F8A65DE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514010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CA8D9E-8EBD-4153-926C-844A9731201F}" type="datetimeFigureOut">
              <a:rPr lang="en-ZA">
                <a:solidFill>
                  <a:prstClr val="black">
                    <a:tint val="75000"/>
                  </a:prstClr>
                </a:solidFill>
              </a:rPr>
              <a:pPr>
                <a:defRPr/>
              </a:pPr>
              <a:t>2017/10/18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DE173A-DBFA-497C-B325-CEAFFC78E0AF}"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837031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75E58-F42D-4867-99B8-15E356FD1869}" type="datetimeFigureOut">
              <a:rPr lang="en-ZA">
                <a:solidFill>
                  <a:prstClr val="black">
                    <a:tint val="75000"/>
                  </a:prstClr>
                </a:solidFill>
              </a:rPr>
              <a:pPr>
                <a:defRPr/>
              </a:pPr>
              <a:t>2017/10/18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7ADA47-3C9E-49C4-8E9C-41C89C9B9F0B}"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13687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00B62E8-0B34-4456-BEC8-83BCE597C8A7}" type="datetimeFigureOut">
              <a:rPr lang="en-ZA">
                <a:solidFill>
                  <a:prstClr val="black">
                    <a:tint val="75000"/>
                  </a:prstClr>
                </a:solidFill>
              </a:rPr>
              <a:pPr>
                <a:defRPr/>
              </a:pPr>
              <a:t>2017/10/18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7AFC2D-BA49-436D-9465-1DE2004CD7EB}"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622389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3DB7EED9-B929-44FE-A5D9-FF1F55CB26DB}" type="datetimeFigureOut">
              <a:rPr lang="en-ZA">
                <a:solidFill>
                  <a:prstClr val="black">
                    <a:tint val="75000"/>
                  </a:prstClr>
                </a:solidFill>
              </a:rPr>
              <a:pPr>
                <a:defRPr/>
              </a:pPr>
              <a:t>2017/10/18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2A1046-03AF-45A0-B71C-D9786BC3FD9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16917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434AC-19AF-418B-B69B-9B93F8A65DE5}"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250178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3434AC-19AF-418B-B69B-9B93F8A65DE5}"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79387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434AC-19AF-418B-B69B-9B93F8A65DE5}"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137193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3434AC-19AF-418B-B69B-9B93F8A65DE5}"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279452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434AC-19AF-418B-B69B-9B93F8A65DE5}"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356923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434AC-19AF-418B-B69B-9B93F8A65DE5}"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22091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434AC-19AF-418B-B69B-9B93F8A65DE5}"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2288-F391-4199-85F5-89BA81DF29EB}" type="slidenum">
              <a:rPr lang="en-US" smtClean="0"/>
              <a:t>‹#›</a:t>
            </a:fld>
            <a:endParaRPr lang="en-US"/>
          </a:p>
        </p:txBody>
      </p:sp>
    </p:spTree>
    <p:extLst>
      <p:ext uri="{BB962C8B-B14F-4D97-AF65-F5344CB8AC3E}">
        <p14:creationId xmlns:p14="http://schemas.microsoft.com/office/powerpoint/2010/main" val="120031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434AC-19AF-418B-B69B-9B93F8A65DE5}" type="datetimeFigureOut">
              <a:rPr lang="en-US" smtClean="0"/>
              <a:t>10/18/2017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D2288-F391-4199-85F5-89BA81DF29EB}" type="slidenum">
              <a:rPr lang="en-US" smtClean="0"/>
              <a:t>‹#›</a:t>
            </a:fld>
            <a:endParaRPr lang="en-US"/>
          </a:p>
        </p:txBody>
      </p:sp>
    </p:spTree>
    <p:extLst>
      <p:ext uri="{BB962C8B-B14F-4D97-AF65-F5344CB8AC3E}">
        <p14:creationId xmlns:p14="http://schemas.microsoft.com/office/powerpoint/2010/main" val="4258661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5C57C19-8CC4-490C-A083-7560921F35E3}" type="datetimeFigureOut">
              <a:rPr lang="en-ZA">
                <a:solidFill>
                  <a:prstClr val="black">
                    <a:tint val="75000"/>
                  </a:prstClr>
                </a:solidFill>
              </a:rPr>
              <a:pPr>
                <a:defRPr/>
              </a:pPr>
              <a:t>2017/10/18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A9C6D27-2AFF-4BEF-A69C-4CAD943BB5E7}"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9946212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epa.gov/climatechange/kids/"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veimages.gsfc.nasa.gov/138/ozone_hole.jpg" TargetMode="Externa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Biome" TargetMode="External"/><Relationship Id="rId7"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hyperlink" Target="http://en.wikipedia.org/wiki/Ecological_health" TargetMode="External"/><Relationship Id="rId4" Type="http://schemas.openxmlformats.org/officeDocument/2006/relationships/hyperlink" Target="http://en.wikipedia.org/wiki/Pla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www.epa.gov/climatechange/kids/basics/index.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IMPACT ON THE ENVIRONMENT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317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ATMOSPHERE AND CLIMATE CHANGE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Increased temperatures may lead to:</a:t>
            </a:r>
          </a:p>
          <a:p>
            <a:r>
              <a:rPr lang="en-US" dirty="0" smtClean="0"/>
              <a:t>More evaporation of water which can lead to increased precipitation which eventually increases the potential of flooding</a:t>
            </a:r>
          </a:p>
          <a:p>
            <a:r>
              <a:rPr lang="en-US" dirty="0" smtClean="0"/>
              <a:t>Rising sea levels caused by melting ice in the glaciers which can eventually increase the potential of flooding</a:t>
            </a:r>
          </a:p>
          <a:p>
            <a:r>
              <a:rPr lang="en-US" dirty="0" smtClean="0"/>
              <a:t>Increased wildfires that increase the chances of soil erosion and eventually desertification</a:t>
            </a:r>
          </a:p>
          <a:p>
            <a:r>
              <a:rPr lang="en-US" dirty="0" smtClean="0"/>
              <a:t>Increased loss of biodiversity as species are unable to cope with rapidly rising temperatures, eventually lead to desertification</a:t>
            </a:r>
          </a:p>
          <a:p>
            <a:r>
              <a:rPr lang="en-US" dirty="0" smtClean="0"/>
              <a:t>Increased droughts in some areas leading to desertification and food insecurity</a:t>
            </a:r>
          </a:p>
          <a:p>
            <a:endParaRPr lang="en-US" dirty="0"/>
          </a:p>
        </p:txBody>
      </p:sp>
    </p:spTree>
    <p:extLst>
      <p:ext uri="{BB962C8B-B14F-4D97-AF65-F5344CB8AC3E}">
        <p14:creationId xmlns:p14="http://schemas.microsoft.com/office/powerpoint/2010/main" val="226163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ZA" smtClean="0"/>
              <a:t>Effects of Climate Change</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4213"/>
            <a:ext cx="9144000"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353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ZA" smtClean="0"/>
              <a:t>Effects of Climate Change</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912938"/>
            <a:ext cx="890905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9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ZA" smtClean="0"/>
              <a:t>Effects of Climate Change</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88868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Rectangle 3"/>
          <p:cNvSpPr>
            <a:spLocks noChangeArrowheads="1"/>
          </p:cNvSpPr>
          <p:nvPr/>
        </p:nvSpPr>
        <p:spPr bwMode="auto">
          <a:xfrm>
            <a:off x="2266950" y="3789363"/>
            <a:ext cx="4094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hlinkClick r:id="rId3"/>
              </a:rPr>
              <a:t>http://www.epa.gov/climatechange/kids/</a:t>
            </a:r>
            <a:endParaRPr lang="en-ZA"/>
          </a:p>
          <a:p>
            <a:endParaRPr lang="en-ZA"/>
          </a:p>
        </p:txBody>
      </p:sp>
      <p:sp>
        <p:nvSpPr>
          <p:cNvPr id="5" name="Cloud Callout 4"/>
          <p:cNvSpPr/>
          <p:nvPr/>
        </p:nvSpPr>
        <p:spPr>
          <a:xfrm>
            <a:off x="2266950" y="4221163"/>
            <a:ext cx="4681538" cy="24479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sz="2400" dirty="0"/>
              <a:t>Research what individuals, schools, communities and businesses can do to reduce climate change</a:t>
            </a:r>
          </a:p>
        </p:txBody>
      </p:sp>
    </p:spTree>
    <p:extLst>
      <p:ext uri="{BB962C8B-B14F-4D97-AF65-F5344CB8AC3E}">
        <p14:creationId xmlns:p14="http://schemas.microsoft.com/office/powerpoint/2010/main" val="608362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1600"/>
            <a:ext cx="2736850" cy="673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1"/>
          <p:cNvSpPr>
            <a:spLocks noChangeArrowheads="1"/>
          </p:cNvSpPr>
          <p:nvPr/>
        </p:nvSpPr>
        <p:spPr bwMode="auto">
          <a:xfrm>
            <a:off x="179388" y="188913"/>
            <a:ext cx="53641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3200"/>
              <a:t>Carbon footprint: the amount of carbon dioxide or other carbon compounds emitted into the atmosphere by the activities of an individual, company, country.</a:t>
            </a:r>
          </a:p>
        </p:txBody>
      </p:sp>
    </p:spTree>
    <p:extLst>
      <p:ext uri="{BB962C8B-B14F-4D97-AF65-F5344CB8AC3E}">
        <p14:creationId xmlns:p14="http://schemas.microsoft.com/office/powerpoint/2010/main" val="716574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ATMOSPHERE AND CLIMATE CHANGE</a:t>
            </a:r>
            <a:endParaRPr lang="en-US" dirty="0"/>
          </a:p>
        </p:txBody>
      </p:sp>
      <p:sp>
        <p:nvSpPr>
          <p:cNvPr id="3" name="Content Placeholder 2"/>
          <p:cNvSpPr>
            <a:spLocks noGrp="1"/>
          </p:cNvSpPr>
          <p:nvPr>
            <p:ph idx="1"/>
          </p:nvPr>
        </p:nvSpPr>
        <p:spPr/>
        <p:txBody>
          <a:bodyPr/>
          <a:lstStyle/>
          <a:p>
            <a:pPr marL="0" indent="0">
              <a:buNone/>
            </a:pPr>
            <a:r>
              <a:rPr lang="en-US" b="1" dirty="0" smtClean="0"/>
              <a:t>Carbon footprint</a:t>
            </a:r>
          </a:p>
          <a:p>
            <a:r>
              <a:rPr lang="en-US" dirty="0" smtClean="0"/>
              <a:t>This is a measure of the total amount of greenhouse gas emissions of an individual, a defined population or a company per year. </a:t>
            </a:r>
          </a:p>
          <a:p>
            <a:pPr marL="0" indent="0">
              <a:buNone/>
            </a:pPr>
            <a:endParaRPr lang="en-US" dirty="0"/>
          </a:p>
        </p:txBody>
      </p:sp>
    </p:spTree>
    <p:extLst>
      <p:ext uri="{BB962C8B-B14F-4D97-AF65-F5344CB8AC3E}">
        <p14:creationId xmlns:p14="http://schemas.microsoft.com/office/powerpoint/2010/main" val="265329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ATMOSPHERE AND CLIMATE CHANGE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Strategies to reduce the carbon footprint include the following:</a:t>
            </a:r>
          </a:p>
          <a:p>
            <a:r>
              <a:rPr lang="en-US" b="1" dirty="0" smtClean="0"/>
              <a:t>Reuse and recycle </a:t>
            </a:r>
            <a:r>
              <a:rPr lang="en-US" dirty="0" smtClean="0"/>
              <a:t>– less fossil fuels burnt in the production of some of the material</a:t>
            </a:r>
          </a:p>
          <a:p>
            <a:r>
              <a:rPr lang="en-US" b="1" dirty="0" smtClean="0"/>
              <a:t>Drive less </a:t>
            </a:r>
            <a:r>
              <a:rPr lang="en-US" dirty="0" smtClean="0"/>
              <a:t>– by using public transport, walking, bicycles </a:t>
            </a:r>
          </a:p>
          <a:p>
            <a:r>
              <a:rPr lang="en-US" b="1" dirty="0" smtClean="0"/>
              <a:t>Reduce the need for heating by insulating walls and building energy efficient homes</a:t>
            </a:r>
          </a:p>
          <a:p>
            <a:r>
              <a:rPr lang="en-US" b="1" dirty="0" smtClean="0"/>
              <a:t>Carbon offsetting </a:t>
            </a:r>
            <a:r>
              <a:rPr lang="en-US" dirty="0" smtClean="0"/>
              <a:t>– by using alternative energy (solar and wind) and reforestation to act as a carbon reservoir. </a:t>
            </a:r>
          </a:p>
          <a:p>
            <a:r>
              <a:rPr lang="en-US" b="1" dirty="0" smtClean="0"/>
              <a:t>Technological developments </a:t>
            </a:r>
            <a:r>
              <a:rPr lang="en-US" dirty="0" smtClean="0"/>
              <a:t>– decrease the amount of energy needed for production/decreasing the dependency on carbon emitting fuels</a:t>
            </a:r>
          </a:p>
          <a:p>
            <a:endParaRPr lang="en-US" dirty="0"/>
          </a:p>
        </p:txBody>
      </p:sp>
    </p:spTree>
    <p:extLst>
      <p:ext uri="{BB962C8B-B14F-4D97-AF65-F5344CB8AC3E}">
        <p14:creationId xmlns:p14="http://schemas.microsoft.com/office/powerpoint/2010/main" val="28127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ATMOSPHERE AND CLIMATE CHANGE</a:t>
            </a:r>
            <a:endParaRPr lang="en-US" dirty="0"/>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pPr marL="0" indent="0">
              <a:buNone/>
            </a:pPr>
            <a:r>
              <a:rPr lang="en-US" b="1" dirty="0" smtClean="0"/>
              <a:t>Destruction of the ozone layer</a:t>
            </a:r>
          </a:p>
          <a:p>
            <a:r>
              <a:rPr lang="en-US" dirty="0" smtClean="0"/>
              <a:t>Ozone is a greenhouse gas that is found at low concentrations 15 – 50km above the Earth’s surface. It absorbs the ultraviolet rays from the sun. The ultraviolet rays damage the DNA and cause skin cancer. Measurements in certain areas have shown a significant decrease in the amount of ozone layer. The damage of the ozone layer is caused mainly by the chemicals called CFCs (chlorofluorocarbons), released by the refrigerators, aerosol sprays and fast-food packaging.</a:t>
            </a:r>
          </a:p>
          <a:p>
            <a:r>
              <a:rPr lang="en-US" dirty="0" smtClean="0"/>
              <a:t>If the measures to reduce the destruction of ozone layer fail:</a:t>
            </a:r>
          </a:p>
          <a:p>
            <a:r>
              <a:rPr lang="en-US" dirty="0" smtClean="0"/>
              <a:t>There will be a significant increase in the number of skin cancer cases</a:t>
            </a:r>
          </a:p>
          <a:p>
            <a:r>
              <a:rPr lang="en-US" dirty="0" smtClean="0"/>
              <a:t>Ultraviolet rays reaching the Earth’s surface may cause permanent damage to our eyes</a:t>
            </a:r>
          </a:p>
          <a:p>
            <a:endParaRPr lang="en-US" dirty="0"/>
          </a:p>
        </p:txBody>
      </p:sp>
    </p:spTree>
    <p:extLst>
      <p:ext uri="{BB962C8B-B14F-4D97-AF65-F5344CB8AC3E}">
        <p14:creationId xmlns:p14="http://schemas.microsoft.com/office/powerpoint/2010/main" val="229025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28600" y="457200"/>
            <a:ext cx="3352800" cy="1143000"/>
          </a:xfrm>
        </p:spPr>
        <p:txBody>
          <a:bodyPr/>
          <a:lstStyle/>
          <a:p>
            <a:r>
              <a:rPr lang="en-US"/>
              <a:t>Ozone Hole</a:t>
            </a:r>
          </a:p>
        </p:txBody>
      </p:sp>
      <p:sp>
        <p:nvSpPr>
          <p:cNvPr id="29699" name="Rectangle 1027"/>
          <p:cNvSpPr>
            <a:spLocks noGrp="1" noChangeArrowheads="1"/>
          </p:cNvSpPr>
          <p:nvPr>
            <p:ph type="body" sz="half" idx="1"/>
          </p:nvPr>
        </p:nvSpPr>
        <p:spPr>
          <a:xfrm>
            <a:off x="457200" y="2286000"/>
            <a:ext cx="2971800" cy="3429000"/>
          </a:xfrm>
        </p:spPr>
        <p:txBody>
          <a:bodyPr/>
          <a:lstStyle/>
          <a:p>
            <a:pPr marL="0" indent="0">
              <a:buFontTx/>
              <a:buNone/>
            </a:pPr>
            <a:r>
              <a:rPr lang="en-US" sz="2800"/>
              <a:t>These images of the ozone hole were taken by NASA between September 1981 and September 1999.</a:t>
            </a:r>
          </a:p>
        </p:txBody>
      </p:sp>
      <p:pic>
        <p:nvPicPr>
          <p:cNvPr id="29703" name="Picture 1031" descr="http://visibleearth.nasa.gov/images/138/ozone_hol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0" y="304800"/>
            <a:ext cx="5124450" cy="5821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4" name="Rectangle 1032"/>
          <p:cNvSpPr>
            <a:spLocks noChangeArrowheads="1"/>
          </p:cNvSpPr>
          <p:nvPr/>
        </p:nvSpPr>
        <p:spPr bwMode="auto">
          <a:xfrm>
            <a:off x="304800" y="6172200"/>
            <a:ext cx="810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US" sz="2800">
                <a:hlinkClick r:id="rId3"/>
              </a:rPr>
              <a:t>http://veimages.gsfc.nasa.gov/138/ozone_hole.jpg</a:t>
            </a:r>
            <a:endParaRPr lang="en-US" sz="2800"/>
          </a:p>
        </p:txBody>
      </p:sp>
    </p:spTree>
    <p:extLst>
      <p:ext uri="{BB962C8B-B14F-4D97-AF65-F5344CB8AC3E}">
        <p14:creationId xmlns:p14="http://schemas.microsoft.com/office/powerpoint/2010/main" val="243676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88913"/>
            <a:ext cx="93075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325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dirty="0" smtClean="0"/>
              <a:t>Organisms interact with other organisms and with the environment. </a:t>
            </a:r>
          </a:p>
          <a:p>
            <a:r>
              <a:rPr lang="en-US" dirty="0" smtClean="0"/>
              <a:t>When we, as humans, interact with the environment to satisfy our needs, we may have many negative impacts on the environment through our activities. </a:t>
            </a:r>
          </a:p>
          <a:p>
            <a:r>
              <a:rPr lang="en-US" dirty="0" smtClean="0"/>
              <a:t>We may pollute the land, the water and the atmosphere. </a:t>
            </a:r>
          </a:p>
          <a:p>
            <a:r>
              <a:rPr lang="en-US" dirty="0" smtClean="0"/>
              <a:t>We also make demands on the earth to ensure our food security. </a:t>
            </a:r>
          </a:p>
          <a:p>
            <a:r>
              <a:rPr lang="en-US" dirty="0" smtClean="0"/>
              <a:t>In doing all of this we may impact negatively on the biodiversity of our planet.</a:t>
            </a:r>
            <a:endParaRPr lang="en-US" dirty="0"/>
          </a:p>
        </p:txBody>
      </p:sp>
    </p:spTree>
    <p:extLst>
      <p:ext uri="{BB962C8B-B14F-4D97-AF65-F5344CB8AC3E}">
        <p14:creationId xmlns:p14="http://schemas.microsoft.com/office/powerpoint/2010/main" val="1921183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0943686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6612428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0716085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r>
              <a:rPr lang="en-US" dirty="0" smtClean="0"/>
              <a:t>It is estimated that as many as 2 billion people won’t have sufficient access to clean water by 2050. </a:t>
            </a:r>
          </a:p>
          <a:p>
            <a:r>
              <a:rPr lang="en-US" dirty="0" smtClean="0"/>
              <a:t>This figure is expected to rise to 3.2 billion by 2080 — almost three times the number of people who now do without water.</a:t>
            </a:r>
          </a:p>
          <a:p>
            <a:r>
              <a:rPr lang="en-US" dirty="0" smtClean="0"/>
              <a:t>There are many efforts directed towards making good quality water available. </a:t>
            </a:r>
            <a:endParaRPr lang="en-US" dirty="0"/>
          </a:p>
        </p:txBody>
      </p:sp>
    </p:spTree>
    <p:extLst>
      <p:ext uri="{BB962C8B-B14F-4D97-AF65-F5344CB8AC3E}">
        <p14:creationId xmlns:p14="http://schemas.microsoft.com/office/powerpoint/2010/main" val="204256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pPr marL="0" indent="0">
              <a:buNone/>
            </a:pPr>
            <a:r>
              <a:rPr lang="en-US" b="1" dirty="0" smtClean="0"/>
              <a:t>Availability of water</a:t>
            </a:r>
          </a:p>
          <a:p>
            <a:r>
              <a:rPr lang="en-US" dirty="0" smtClean="0"/>
              <a:t>The availability of water may be influenced by the following factors</a:t>
            </a:r>
          </a:p>
          <a:p>
            <a:endParaRPr lang="en-US" dirty="0"/>
          </a:p>
        </p:txBody>
      </p:sp>
    </p:spTree>
    <p:extLst>
      <p:ext uri="{BB962C8B-B14F-4D97-AF65-F5344CB8AC3E}">
        <p14:creationId xmlns:p14="http://schemas.microsoft.com/office/powerpoint/2010/main" val="1280238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pPr marL="0" indent="0">
              <a:buNone/>
            </a:pPr>
            <a:r>
              <a:rPr lang="en-US" b="1" dirty="0" smtClean="0"/>
              <a:t>Construction of Dams</a:t>
            </a:r>
          </a:p>
          <a:p>
            <a:r>
              <a:rPr lang="en-US" dirty="0" smtClean="0"/>
              <a:t>The construction of additional dams play a major role in increasing the quantity of water stored and made available for later use by people and in agriculture.</a:t>
            </a:r>
          </a:p>
          <a:p>
            <a:endParaRPr lang="en-US" dirty="0"/>
          </a:p>
        </p:txBody>
      </p:sp>
    </p:spTree>
    <p:extLst>
      <p:ext uri="{BB962C8B-B14F-4D97-AF65-F5344CB8AC3E}">
        <p14:creationId xmlns:p14="http://schemas.microsoft.com/office/powerpoint/2010/main" val="4137485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1333500" y="6413500"/>
            <a:ext cx="278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http://wetlands.sanbi.org/</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5589588"/>
            <a:ext cx="1336675" cy="119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9863" y="908050"/>
            <a:ext cx="4762500" cy="6002338"/>
          </a:xfrm>
          <a:prstGeom prst="rect">
            <a:avLst/>
          </a:prstGeom>
        </p:spPr>
        <p:txBody>
          <a:bodyPr>
            <a:spAutoFit/>
          </a:bodyPr>
          <a:lstStyle/>
          <a:p>
            <a:pPr marL="285750" indent="-285750" fontAlgn="auto">
              <a:spcBef>
                <a:spcPts val="0"/>
              </a:spcBef>
              <a:spcAft>
                <a:spcPts val="0"/>
              </a:spcAft>
              <a:buFont typeface="Arial" pitchFamily="34" charset="0"/>
              <a:buChar char="•"/>
              <a:defRPr/>
            </a:pPr>
            <a:r>
              <a:rPr lang="en-ZA" sz="3200" dirty="0">
                <a:latin typeface="+mn-lt"/>
                <a:cs typeface="+mn-cs"/>
              </a:rPr>
              <a:t>Wetlands are areas where </a:t>
            </a:r>
            <a:r>
              <a:rPr lang="en-ZA" sz="3200" dirty="0">
                <a:latin typeface="+mn-lt"/>
                <a:cs typeface="+mn-cs"/>
                <a:hlinkClick r:id="rId3" action="ppaction://hlinkfile"/>
              </a:rPr>
              <a:t>terrestrial</a:t>
            </a:r>
            <a:r>
              <a:rPr lang="en-ZA" sz="3200" dirty="0">
                <a:latin typeface="+mn-lt"/>
                <a:cs typeface="+mn-cs"/>
              </a:rPr>
              <a:t> and </a:t>
            </a:r>
            <a:r>
              <a:rPr lang="en-ZA" sz="3200" dirty="0">
                <a:latin typeface="+mn-lt"/>
                <a:cs typeface="+mn-cs"/>
                <a:hlinkClick r:id="rId4" action="ppaction://hlinkfile"/>
              </a:rPr>
              <a:t>aquatic</a:t>
            </a:r>
            <a:r>
              <a:rPr lang="en-ZA" sz="3200" dirty="0">
                <a:latin typeface="+mn-lt"/>
                <a:cs typeface="+mn-cs"/>
              </a:rPr>
              <a:t> ecosystems come together. </a:t>
            </a:r>
          </a:p>
          <a:p>
            <a:pPr marL="285750" indent="-285750" fontAlgn="auto">
              <a:spcBef>
                <a:spcPts val="0"/>
              </a:spcBef>
              <a:spcAft>
                <a:spcPts val="0"/>
              </a:spcAft>
              <a:buFont typeface="Arial" pitchFamily="34" charset="0"/>
              <a:buChar char="•"/>
              <a:defRPr/>
            </a:pPr>
            <a:r>
              <a:rPr lang="en-ZA" sz="3200" dirty="0">
                <a:latin typeface="+mn-lt"/>
                <a:cs typeface="+mn-cs"/>
              </a:rPr>
              <a:t>In a wetland, the </a:t>
            </a:r>
            <a:r>
              <a:rPr lang="en-ZA" sz="3200" dirty="0">
                <a:latin typeface="+mn-lt"/>
                <a:cs typeface="+mn-cs"/>
                <a:hlinkClick r:id="rId5" action="ppaction://hlinkfile"/>
              </a:rPr>
              <a:t>water table</a:t>
            </a:r>
            <a:r>
              <a:rPr lang="en-ZA" sz="3200" dirty="0">
                <a:latin typeface="+mn-lt"/>
                <a:cs typeface="+mn-cs"/>
              </a:rPr>
              <a:t> is at or near the surface of the ground. The land is either temporarily or permanently covered with shallow water. </a:t>
            </a:r>
          </a:p>
          <a:p>
            <a:pPr fontAlgn="auto">
              <a:spcBef>
                <a:spcPts val="0"/>
              </a:spcBef>
              <a:spcAft>
                <a:spcPts val="0"/>
              </a:spcAft>
              <a:defRPr/>
            </a:pPr>
            <a:endParaRPr lang="en-ZA" sz="3200" dirty="0">
              <a:latin typeface="+mn-lt"/>
              <a:cs typeface="+mn-cs"/>
            </a:endParaRPr>
          </a:p>
        </p:txBody>
      </p:sp>
      <p:sp>
        <p:nvSpPr>
          <p:cNvPr id="4" name="Title 3"/>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en-ZA" b="1" dirty="0" smtClean="0"/>
              <a:t/>
            </a:r>
            <a:br>
              <a:rPr lang="en-ZA" b="1" dirty="0" smtClean="0"/>
            </a:br>
            <a:r>
              <a:rPr lang="en-ZA" b="1" dirty="0" smtClean="0"/>
              <a:t>What is a wetland?</a:t>
            </a:r>
            <a:r>
              <a:rPr lang="en-ZA" dirty="0" smtClean="0"/>
              <a:t> </a:t>
            </a:r>
            <a:br>
              <a:rPr lang="en-ZA" dirty="0" smtClean="0"/>
            </a:br>
            <a:endParaRPr lang="en-ZA" dirty="0"/>
          </a:p>
        </p:txBody>
      </p:sp>
      <p:pic>
        <p:nvPicPr>
          <p:cNvPr id="4199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7775" y="827088"/>
            <a:ext cx="24479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3646488"/>
            <a:ext cx="263683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641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pPr marL="0" indent="0">
              <a:buNone/>
            </a:pPr>
            <a:r>
              <a:rPr lang="en-US" b="1" dirty="0" smtClean="0"/>
              <a:t>Destruction of wetlands</a:t>
            </a:r>
          </a:p>
          <a:p>
            <a:r>
              <a:rPr lang="en-US" dirty="0" smtClean="0"/>
              <a:t>Wetlands should not be destroyed because they influence both the availability and quality of water </a:t>
            </a:r>
          </a:p>
          <a:p>
            <a:r>
              <a:rPr lang="en-US" dirty="0" smtClean="0"/>
              <a:t>Wetlands trap and provide water for domestic and livestock use as well as for irrigation. </a:t>
            </a:r>
          </a:p>
          <a:p>
            <a:r>
              <a:rPr lang="en-US" dirty="0" smtClean="0"/>
              <a:t>The vegetation in the wetlands also helps in purifying the water naturally.</a:t>
            </a:r>
          </a:p>
          <a:p>
            <a:endParaRPr lang="en-US" dirty="0"/>
          </a:p>
        </p:txBody>
      </p:sp>
    </p:spTree>
    <p:extLst>
      <p:ext uri="{BB962C8B-B14F-4D97-AF65-F5344CB8AC3E}">
        <p14:creationId xmlns:p14="http://schemas.microsoft.com/office/powerpoint/2010/main" val="2456123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pPr marL="0" indent="0">
              <a:buNone/>
            </a:pPr>
            <a:r>
              <a:rPr lang="en-US" b="1" dirty="0" smtClean="0"/>
              <a:t>Water wastage</a:t>
            </a:r>
          </a:p>
          <a:p>
            <a:r>
              <a:rPr lang="en-US" dirty="0" smtClean="0"/>
              <a:t>A large amount of water used for irrigation is lost due to poor farming practices. Open drain irrigation leads to loss of water by evaporation. The use of water for irrigation further up a river decreases the availability of water for other users lower down in the river.</a:t>
            </a:r>
          </a:p>
          <a:p>
            <a:r>
              <a:rPr lang="en-US" dirty="0" smtClean="0"/>
              <a:t>Availability is also affected by wastage of water through leaking taps and toilets and faulty pipelines.</a:t>
            </a:r>
          </a:p>
          <a:p>
            <a:r>
              <a:rPr lang="en-US" dirty="0" smtClean="0"/>
              <a:t>Wastage of water can be reduced by reducing the pressure in the pipes, by educating people to use water wisely and by maintaining all plumbing in good condition.</a:t>
            </a:r>
          </a:p>
          <a:p>
            <a:endParaRPr lang="en-US" dirty="0"/>
          </a:p>
        </p:txBody>
      </p:sp>
    </p:spTree>
    <p:extLst>
      <p:ext uri="{BB962C8B-B14F-4D97-AF65-F5344CB8AC3E}">
        <p14:creationId xmlns:p14="http://schemas.microsoft.com/office/powerpoint/2010/main" val="2692127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a:xfrm>
            <a:off x="457200" y="1143000"/>
            <a:ext cx="8229600" cy="4983163"/>
          </a:xfrm>
        </p:spPr>
        <p:txBody>
          <a:bodyPr>
            <a:normAutofit fontScale="92500"/>
          </a:bodyPr>
          <a:lstStyle/>
          <a:p>
            <a:pPr marL="0" indent="0">
              <a:buNone/>
            </a:pPr>
            <a:r>
              <a:rPr lang="en-US" b="1" dirty="0" smtClean="0"/>
              <a:t>Cost of water</a:t>
            </a:r>
          </a:p>
          <a:p>
            <a:r>
              <a:rPr lang="en-US" dirty="0" smtClean="0"/>
              <a:t>The cost of water is influenced by costs involved in increasing the availability and quality of water. </a:t>
            </a:r>
          </a:p>
          <a:p>
            <a:r>
              <a:rPr lang="en-US" dirty="0" smtClean="0"/>
              <a:t>The cost per kiloliter (kl) of water increases with increased use of water. This is meant to discourage over-use of water, thus allowing for its sustained use.</a:t>
            </a:r>
          </a:p>
          <a:p>
            <a:r>
              <a:rPr lang="en-US" dirty="0" smtClean="0"/>
              <a:t>A certain amount of water is available free to all citizens to ensure that water is available to the poorest.</a:t>
            </a:r>
          </a:p>
          <a:p>
            <a:endParaRPr lang="en-US" dirty="0" smtClean="0"/>
          </a:p>
          <a:p>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411494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THE ATMOSPHERE AND CLIMATE CHANGE</a:t>
            </a:r>
            <a:endParaRPr lang="en-US" dirty="0"/>
          </a:p>
        </p:txBody>
      </p:sp>
      <p:sp>
        <p:nvSpPr>
          <p:cNvPr id="3" name="Content Placeholder 2"/>
          <p:cNvSpPr>
            <a:spLocks noGrp="1"/>
          </p:cNvSpPr>
          <p:nvPr>
            <p:ph idx="1"/>
          </p:nvPr>
        </p:nvSpPr>
        <p:spPr/>
        <p:txBody>
          <a:bodyPr>
            <a:normAutofit fontScale="92500"/>
          </a:bodyPr>
          <a:lstStyle/>
          <a:p>
            <a:r>
              <a:rPr lang="en-US" dirty="0" smtClean="0"/>
              <a:t>Climate refers to the long-term weather conditions of an area. </a:t>
            </a:r>
          </a:p>
          <a:p>
            <a:r>
              <a:rPr lang="en-US" dirty="0" smtClean="0"/>
              <a:t>The atmosphere is made up of nitrogen, oxygen and other gases, which include the greenhouse gases such as carbon dioxide and methane. </a:t>
            </a:r>
          </a:p>
          <a:p>
            <a:r>
              <a:rPr lang="en-US" dirty="0" smtClean="0"/>
              <a:t>Greenhouse gases absorb long wave radiation emitted from the Earth and prevent it from escaping back into the atmosphere. </a:t>
            </a:r>
          </a:p>
          <a:p>
            <a:r>
              <a:rPr lang="en-US" dirty="0" smtClean="0"/>
              <a:t>This is known as the ‘greenhouse effect’.</a:t>
            </a:r>
            <a:endParaRPr lang="en-US" dirty="0"/>
          </a:p>
        </p:txBody>
      </p:sp>
    </p:spTree>
    <p:extLst>
      <p:ext uri="{BB962C8B-B14F-4D97-AF65-F5344CB8AC3E}">
        <p14:creationId xmlns:p14="http://schemas.microsoft.com/office/powerpoint/2010/main" val="1909540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Poor farming practices</a:t>
            </a:r>
          </a:p>
          <a:p>
            <a:r>
              <a:rPr lang="en-US" dirty="0" smtClean="0"/>
              <a:t>Contamination of water sources by fertilizers and pesticides have decreased the amount of clean water available, thus increasing costs involved in purification.</a:t>
            </a:r>
          </a:p>
          <a:p>
            <a:r>
              <a:rPr lang="en-US" dirty="0" smtClean="0"/>
              <a:t>Over-grazing leads to soil erosion. On land that is eroded, water runs off rapidly rather than soaking into the ground, and is thus wasted.</a:t>
            </a:r>
          </a:p>
          <a:p>
            <a:endParaRPr lang="en-US" dirty="0"/>
          </a:p>
        </p:txBody>
      </p:sp>
    </p:spTree>
    <p:extLst>
      <p:ext uri="{BB962C8B-B14F-4D97-AF65-F5344CB8AC3E}">
        <p14:creationId xmlns:p14="http://schemas.microsoft.com/office/powerpoint/2010/main" val="4249691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pPr marL="0" indent="0">
              <a:buNone/>
            </a:pPr>
            <a:r>
              <a:rPr lang="en-US" b="1" dirty="0" smtClean="0"/>
              <a:t>Droughts and floods</a:t>
            </a:r>
          </a:p>
          <a:p>
            <a:r>
              <a:rPr lang="en-US" dirty="0" smtClean="0"/>
              <a:t>During periods of drought, water availability decreases. Water used from the dams during the drought periods cannot be easily replaced. </a:t>
            </a:r>
          </a:p>
          <a:p>
            <a:r>
              <a:rPr lang="en-US" dirty="0" smtClean="0"/>
              <a:t>Natural vegetation can hold back water from floods. If the natural vegetation is removed, flood waters are lost.</a:t>
            </a:r>
          </a:p>
          <a:p>
            <a:endParaRPr lang="en-US" dirty="0"/>
          </a:p>
        </p:txBody>
      </p:sp>
    </p:spTree>
    <p:extLst>
      <p:ext uri="{BB962C8B-B14F-4D97-AF65-F5344CB8AC3E}">
        <p14:creationId xmlns:p14="http://schemas.microsoft.com/office/powerpoint/2010/main" val="1577450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pPr marL="0" indent="0">
              <a:buNone/>
            </a:pPr>
            <a:r>
              <a:rPr lang="en-US" b="1" dirty="0" smtClean="0"/>
              <a:t>Boreholes and its effect on aquifers</a:t>
            </a:r>
          </a:p>
          <a:p>
            <a:r>
              <a:rPr lang="en-US" dirty="0" smtClean="0"/>
              <a:t>Boreholes have been used to increase water availability in areas that do not have direct access to other sources of water.</a:t>
            </a:r>
          </a:p>
          <a:p>
            <a:r>
              <a:rPr lang="en-US" dirty="0" smtClean="0"/>
              <a:t>Constant use of boreholes eventually leads to the drying up of aquifers (the source of borehole water) thus decreasing water availability in the future.</a:t>
            </a:r>
          </a:p>
          <a:p>
            <a:endParaRPr lang="en-US" dirty="0"/>
          </a:p>
        </p:txBody>
      </p:sp>
    </p:spTree>
    <p:extLst>
      <p:ext uri="{BB962C8B-B14F-4D97-AF65-F5344CB8AC3E}">
        <p14:creationId xmlns:p14="http://schemas.microsoft.com/office/powerpoint/2010/main" val="449581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pPr marL="0" indent="0">
              <a:buNone/>
            </a:pPr>
            <a:r>
              <a:rPr lang="en-US" b="1" dirty="0" smtClean="0"/>
              <a:t>Water recycling</a:t>
            </a:r>
          </a:p>
          <a:p>
            <a:r>
              <a:rPr lang="en-US" dirty="0" smtClean="0"/>
              <a:t>The availability of water can be increased if existing water is used for more than one purpose. For example, some water used in the household can be used for the garden. Sewage water can be treated and used again.</a:t>
            </a:r>
          </a:p>
          <a:p>
            <a:endParaRPr lang="en-US" dirty="0"/>
          </a:p>
        </p:txBody>
      </p:sp>
    </p:spTree>
    <p:extLst>
      <p:ext uri="{BB962C8B-B14F-4D97-AF65-F5344CB8AC3E}">
        <p14:creationId xmlns:p14="http://schemas.microsoft.com/office/powerpoint/2010/main" val="2737859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pPr marL="0" indent="0">
              <a:buNone/>
            </a:pPr>
            <a:r>
              <a:rPr lang="en-US" b="1" dirty="0" smtClean="0"/>
              <a:t>Exotic plantations and the depletion of the water table</a:t>
            </a:r>
          </a:p>
          <a:p>
            <a:r>
              <a:rPr lang="en-US" dirty="0" smtClean="0"/>
              <a:t>Some exotic plants use a large quantity of water from the ground. As a result, this decreases the level of the water table, making less water available to other vegetation in the area.</a:t>
            </a:r>
          </a:p>
          <a:p>
            <a:endParaRPr lang="en-US" dirty="0" smtClean="0"/>
          </a:p>
          <a:p>
            <a:endParaRPr lang="en-US" dirty="0"/>
          </a:p>
        </p:txBody>
      </p:sp>
    </p:spTree>
    <p:extLst>
      <p:ext uri="{BB962C8B-B14F-4D97-AF65-F5344CB8AC3E}">
        <p14:creationId xmlns:p14="http://schemas.microsoft.com/office/powerpoint/2010/main" val="1334332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638300"/>
            <a:ext cx="422275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379413"/>
            <a:ext cx="24003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412875"/>
            <a:ext cx="2016125" cy="54927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b="1" dirty="0"/>
              <a:t>Monoculture</a:t>
            </a:r>
          </a:p>
        </p:txBody>
      </p:sp>
      <p:pic>
        <p:nvPicPr>
          <p:cNvPr id="368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42900"/>
            <a:ext cx="55149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3525" y="3821113"/>
            <a:ext cx="1454150" cy="554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sz="2000" b="1" dirty="0"/>
              <a:t>Dams</a:t>
            </a:r>
          </a:p>
        </p:txBody>
      </p:sp>
      <p:pic>
        <p:nvPicPr>
          <p:cNvPr id="368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1027113"/>
            <a:ext cx="3459163"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2852738"/>
            <a:ext cx="3935413"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27763" y="2420938"/>
            <a:ext cx="2274887" cy="6223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b="1" dirty="0"/>
              <a:t>Floods and Droughts</a:t>
            </a:r>
          </a:p>
        </p:txBody>
      </p:sp>
      <p:pic>
        <p:nvPicPr>
          <p:cNvPr id="368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446588"/>
            <a:ext cx="37369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6013" y="4694238"/>
            <a:ext cx="2603500" cy="205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187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260350"/>
            <a:ext cx="59436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43213" y="404813"/>
            <a:ext cx="2233612" cy="90011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b="1" dirty="0"/>
              <a:t>Boreholes and effects on ground water</a:t>
            </a:r>
          </a:p>
        </p:txBody>
      </p:sp>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95750"/>
            <a:ext cx="43910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1225" y="6165850"/>
            <a:ext cx="20891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b="1" dirty="0"/>
              <a:t>Exotic plantations </a:t>
            </a:r>
          </a:p>
        </p:txBody>
      </p:sp>
      <p:pic>
        <p:nvPicPr>
          <p:cNvPr id="378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0" y="854075"/>
            <a:ext cx="2884488"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35738" y="2781300"/>
            <a:ext cx="1439862"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dirty="0"/>
              <a:t>Invasive alien plants </a:t>
            </a:r>
            <a:r>
              <a:rPr lang="en-ZA" dirty="0" err="1"/>
              <a:t>eg</a:t>
            </a:r>
            <a:endParaRPr lang="en-ZA" dirty="0"/>
          </a:p>
        </p:txBody>
      </p:sp>
      <p:pic>
        <p:nvPicPr>
          <p:cNvPr id="3789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3768725"/>
            <a:ext cx="3757613"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75238" y="6143625"/>
            <a:ext cx="287972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dirty="0"/>
              <a:t>Water hyacinth/</a:t>
            </a:r>
            <a:r>
              <a:rPr lang="en-ZA" i="1" dirty="0" err="1"/>
              <a:t>Eichonia</a:t>
            </a:r>
            <a:endParaRPr lang="en-ZA" dirty="0"/>
          </a:p>
        </p:txBody>
      </p:sp>
    </p:spTree>
    <p:extLst>
      <p:ext uri="{BB962C8B-B14F-4D97-AF65-F5344CB8AC3E}">
        <p14:creationId xmlns:p14="http://schemas.microsoft.com/office/powerpoint/2010/main" val="3698158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Quality and Water Availability</a:t>
            </a:r>
            <a:endParaRPr lang="en-US" dirty="0"/>
          </a:p>
        </p:txBody>
      </p:sp>
      <p:sp>
        <p:nvSpPr>
          <p:cNvPr id="3" name="Content Placeholder 2"/>
          <p:cNvSpPr>
            <a:spLocks noGrp="1"/>
          </p:cNvSpPr>
          <p:nvPr>
            <p:ph idx="1"/>
          </p:nvPr>
        </p:nvSpPr>
        <p:spPr/>
        <p:txBody>
          <a:bodyPr/>
          <a:lstStyle/>
          <a:p>
            <a:pPr marL="0" indent="0">
              <a:buNone/>
            </a:pPr>
            <a:r>
              <a:rPr lang="en-ZA" b="1" dirty="0"/>
              <a:t>Quality of </a:t>
            </a:r>
            <a:r>
              <a:rPr lang="en-ZA" b="1" dirty="0" smtClean="0"/>
              <a:t>water</a:t>
            </a:r>
          </a:p>
          <a:p>
            <a:r>
              <a:rPr lang="en-ZA" dirty="0" smtClean="0"/>
              <a:t>The </a:t>
            </a:r>
            <a:r>
              <a:rPr lang="en-ZA" dirty="0"/>
              <a:t>quality of water may be influenced by the following factors</a:t>
            </a:r>
          </a:p>
          <a:p>
            <a:endParaRPr lang="en-US" dirty="0"/>
          </a:p>
        </p:txBody>
      </p:sp>
    </p:spTree>
    <p:extLst>
      <p:ext uri="{BB962C8B-B14F-4D97-AF65-F5344CB8AC3E}">
        <p14:creationId xmlns:p14="http://schemas.microsoft.com/office/powerpoint/2010/main" val="1975702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Water Quality and Water Availability</a:t>
            </a:r>
          </a:p>
        </p:txBody>
      </p:sp>
      <p:sp>
        <p:nvSpPr>
          <p:cNvPr id="3" name="Content Placeholder 2"/>
          <p:cNvSpPr>
            <a:spLocks noGrp="1"/>
          </p:cNvSpPr>
          <p:nvPr>
            <p:ph idx="1"/>
          </p:nvPr>
        </p:nvSpPr>
        <p:spPr/>
        <p:txBody>
          <a:bodyPr>
            <a:normAutofit fontScale="92500"/>
          </a:bodyPr>
          <a:lstStyle/>
          <a:p>
            <a:pPr marL="0" indent="0">
              <a:buNone/>
            </a:pPr>
            <a:r>
              <a:rPr lang="en-ZA" b="1" dirty="0" smtClean="0"/>
              <a:t>Eutrophication </a:t>
            </a:r>
            <a:r>
              <a:rPr lang="en-ZA" b="1" dirty="0"/>
              <a:t>and algal </a:t>
            </a:r>
            <a:r>
              <a:rPr lang="en-ZA" b="1" dirty="0" smtClean="0"/>
              <a:t>bloom</a:t>
            </a:r>
          </a:p>
          <a:p>
            <a:r>
              <a:rPr lang="en-ZA" dirty="0" smtClean="0"/>
              <a:t>Water </a:t>
            </a:r>
            <a:r>
              <a:rPr lang="en-ZA" dirty="0"/>
              <a:t>used for agriculture my contain pesticides, herbicides and fertilizers which pollute the water in rivers, dams and lakes, causing eutrophication. </a:t>
            </a:r>
            <a:endParaRPr lang="en-ZA" dirty="0" smtClean="0"/>
          </a:p>
          <a:p>
            <a:r>
              <a:rPr lang="en-ZA" dirty="0" smtClean="0"/>
              <a:t>The </a:t>
            </a:r>
            <a:r>
              <a:rPr lang="en-ZA" dirty="0"/>
              <a:t>added nutrients lead to an increase in algal growth (algal bloom). </a:t>
            </a:r>
            <a:endParaRPr lang="en-ZA" dirty="0" smtClean="0"/>
          </a:p>
          <a:p>
            <a:r>
              <a:rPr lang="en-ZA" dirty="0" smtClean="0"/>
              <a:t>These </a:t>
            </a:r>
            <a:r>
              <a:rPr lang="en-ZA" dirty="0"/>
              <a:t>algae over-use and thus deplete the oxygen in the water, thus reducing the potential for life in such water.</a:t>
            </a:r>
          </a:p>
          <a:p>
            <a:endParaRPr lang="en-ZA" dirty="0"/>
          </a:p>
        </p:txBody>
      </p:sp>
    </p:spTree>
    <p:extLst>
      <p:ext uri="{BB962C8B-B14F-4D97-AF65-F5344CB8AC3E}">
        <p14:creationId xmlns:p14="http://schemas.microsoft.com/office/powerpoint/2010/main" val="1683759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 y="0"/>
            <a:ext cx="9910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009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ATMOSPHERE AND CLIMATE CHANGE</a:t>
            </a:r>
            <a:endParaRPr lang="en-US" dirty="0"/>
          </a:p>
        </p:txBody>
      </p:sp>
      <p:sp>
        <p:nvSpPr>
          <p:cNvPr id="3" name="Content Placeholder 2"/>
          <p:cNvSpPr>
            <a:spLocks noGrp="1"/>
          </p:cNvSpPr>
          <p:nvPr>
            <p:ph idx="1"/>
          </p:nvPr>
        </p:nvSpPr>
        <p:spPr/>
        <p:txBody>
          <a:bodyPr>
            <a:normAutofit lnSpcReduction="10000"/>
          </a:bodyPr>
          <a:lstStyle/>
          <a:p>
            <a:r>
              <a:rPr lang="en-US" dirty="0" smtClean="0"/>
              <a:t>The greenhouse effect is important in keeping the Earth warm so that it can sustain life.</a:t>
            </a:r>
          </a:p>
          <a:p>
            <a:r>
              <a:rPr lang="en-US" dirty="0" smtClean="0"/>
              <a:t>However, an increase in the concentration of greenhouse gases leads to the ‘enhanced greenhouse effect’. </a:t>
            </a:r>
          </a:p>
          <a:p>
            <a:r>
              <a:rPr lang="en-US" dirty="0" smtClean="0"/>
              <a:t>As a result, there may be a significant rise in the average temperature of the surface of the Earth over a period of time. </a:t>
            </a:r>
          </a:p>
          <a:p>
            <a:r>
              <a:rPr lang="en-US" dirty="0" smtClean="0"/>
              <a:t>This is known as ‘global warming’.</a:t>
            </a:r>
            <a:endParaRPr lang="en-US" dirty="0"/>
          </a:p>
        </p:txBody>
      </p:sp>
    </p:spTree>
    <p:extLst>
      <p:ext uri="{BB962C8B-B14F-4D97-AF65-F5344CB8AC3E}">
        <p14:creationId xmlns:p14="http://schemas.microsoft.com/office/powerpoint/2010/main" val="3422987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Water Quality and Water Availability</a:t>
            </a:r>
          </a:p>
        </p:txBody>
      </p:sp>
      <p:sp>
        <p:nvSpPr>
          <p:cNvPr id="3" name="Content Placeholder 2"/>
          <p:cNvSpPr>
            <a:spLocks noGrp="1"/>
          </p:cNvSpPr>
          <p:nvPr>
            <p:ph idx="1"/>
          </p:nvPr>
        </p:nvSpPr>
        <p:spPr/>
        <p:txBody>
          <a:bodyPr/>
          <a:lstStyle/>
          <a:p>
            <a:pPr marL="0" indent="0">
              <a:buNone/>
            </a:pPr>
            <a:r>
              <a:rPr lang="en-ZA" b="1" dirty="0" smtClean="0"/>
              <a:t>Thermal pollution</a:t>
            </a:r>
          </a:p>
          <a:p>
            <a:r>
              <a:rPr lang="en-ZA" dirty="0" smtClean="0"/>
              <a:t>Thermal </a:t>
            </a:r>
            <a:r>
              <a:rPr lang="en-ZA" dirty="0"/>
              <a:t>pollution refers to the heating of water caused by the use of water in the cooling of power-stations and in </a:t>
            </a:r>
            <a:r>
              <a:rPr lang="en-ZA" dirty="0" smtClean="0"/>
              <a:t>industries.</a:t>
            </a:r>
          </a:p>
          <a:p>
            <a:r>
              <a:rPr lang="en-ZA" dirty="0" smtClean="0"/>
              <a:t>The </a:t>
            </a:r>
            <a:r>
              <a:rPr lang="en-ZA" dirty="0"/>
              <a:t>quality of water is affected because heated water has a lower oxygen content, making it difficult to support life.</a:t>
            </a:r>
          </a:p>
          <a:p>
            <a:endParaRPr lang="en-ZA" dirty="0"/>
          </a:p>
        </p:txBody>
      </p:sp>
    </p:spTree>
    <p:extLst>
      <p:ext uri="{BB962C8B-B14F-4D97-AF65-F5344CB8AC3E}">
        <p14:creationId xmlns:p14="http://schemas.microsoft.com/office/powerpoint/2010/main" val="81796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855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Water Quality and Water Availability</a:t>
            </a:r>
          </a:p>
        </p:txBody>
      </p:sp>
      <p:sp>
        <p:nvSpPr>
          <p:cNvPr id="3" name="Content Placeholder 2"/>
          <p:cNvSpPr>
            <a:spLocks noGrp="1"/>
          </p:cNvSpPr>
          <p:nvPr>
            <p:ph idx="1"/>
          </p:nvPr>
        </p:nvSpPr>
        <p:spPr/>
        <p:txBody>
          <a:bodyPr>
            <a:normAutofit fontScale="85000" lnSpcReduction="20000"/>
          </a:bodyPr>
          <a:lstStyle/>
          <a:p>
            <a:pPr marL="0" indent="0">
              <a:buNone/>
            </a:pPr>
            <a:r>
              <a:rPr lang="en-ZA" b="1" dirty="0" smtClean="0"/>
              <a:t>Pollution </a:t>
            </a:r>
            <a:r>
              <a:rPr lang="en-ZA" b="1" dirty="0"/>
              <a:t>of water through domestic, agricultural and industrial </a:t>
            </a:r>
            <a:r>
              <a:rPr lang="en-ZA" b="1" dirty="0" smtClean="0"/>
              <a:t>use</a:t>
            </a:r>
          </a:p>
          <a:p>
            <a:r>
              <a:rPr lang="en-ZA" dirty="0" smtClean="0"/>
              <a:t>After </a:t>
            </a:r>
            <a:r>
              <a:rPr lang="en-ZA" dirty="0"/>
              <a:t>water is used for domestic purposes it may contain detergents (such as from washing) and pathogenic bacteria (such as in sewage). This polluted water has to be treated before it can be used </a:t>
            </a:r>
            <a:r>
              <a:rPr lang="en-ZA" dirty="0" smtClean="0"/>
              <a:t>again.</a:t>
            </a:r>
          </a:p>
          <a:p>
            <a:r>
              <a:rPr lang="en-ZA" dirty="0" smtClean="0"/>
              <a:t>After </a:t>
            </a:r>
            <a:r>
              <a:rPr lang="en-ZA" dirty="0"/>
              <a:t>water is used for industrial purposes it may contain many heavy metals, oil, heat and fertilizers. This adversely affects the quality of the water and all life that depends on </a:t>
            </a:r>
            <a:r>
              <a:rPr lang="en-ZA" dirty="0" smtClean="0"/>
              <a:t>it.</a:t>
            </a:r>
          </a:p>
          <a:p>
            <a:r>
              <a:rPr lang="en-ZA" dirty="0" smtClean="0"/>
              <a:t>Fertilisers </a:t>
            </a:r>
            <a:r>
              <a:rPr lang="en-ZA" dirty="0"/>
              <a:t>and pesticides may run off into rivers, ponds and dams and pollute the water. </a:t>
            </a:r>
          </a:p>
          <a:p>
            <a:endParaRPr lang="en-ZA" dirty="0"/>
          </a:p>
        </p:txBody>
      </p:sp>
    </p:spTree>
    <p:extLst>
      <p:ext uri="{BB962C8B-B14F-4D97-AF65-F5344CB8AC3E}">
        <p14:creationId xmlns:p14="http://schemas.microsoft.com/office/powerpoint/2010/main" val="418418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Water Quality and Water Availability</a:t>
            </a:r>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marL="0" indent="0">
              <a:buNone/>
            </a:pPr>
            <a:r>
              <a:rPr lang="en-ZA" b="1" dirty="0" smtClean="0"/>
              <a:t>Mining</a:t>
            </a:r>
          </a:p>
          <a:p>
            <a:r>
              <a:rPr lang="en-ZA" dirty="0" smtClean="0"/>
              <a:t>Water </a:t>
            </a:r>
            <a:r>
              <a:rPr lang="en-ZA" dirty="0"/>
              <a:t>returned to the environment from mines is generally acidic and toxic. This water is hot and thus also contributes to thermal pollution	</a:t>
            </a:r>
            <a:endParaRPr lang="en-ZA" dirty="0" smtClean="0"/>
          </a:p>
          <a:p>
            <a:pPr marL="0" indent="0">
              <a:buNone/>
            </a:pPr>
            <a:r>
              <a:rPr lang="en-ZA" b="1" dirty="0" smtClean="0"/>
              <a:t>Alien Plants</a:t>
            </a:r>
          </a:p>
          <a:p>
            <a:r>
              <a:rPr lang="en-ZA" dirty="0" smtClean="0"/>
              <a:t>Alien </a:t>
            </a:r>
            <a:r>
              <a:rPr lang="en-ZA" dirty="0"/>
              <a:t>invasive water plants block the waterways, reducing light to other aquatic plants. These plants eventually die and decompose. Bacteria that decompose these plants eventually deplete the oxygen supply in the </a:t>
            </a:r>
            <a:r>
              <a:rPr lang="en-ZA" dirty="0" smtClean="0"/>
              <a:t>water.</a:t>
            </a:r>
          </a:p>
          <a:p>
            <a:pPr marL="0" indent="0">
              <a:buNone/>
            </a:pPr>
            <a:r>
              <a:rPr lang="en-ZA" b="1" dirty="0" smtClean="0"/>
              <a:t>Water purification</a:t>
            </a:r>
          </a:p>
          <a:p>
            <a:r>
              <a:rPr lang="en-ZA" dirty="0" smtClean="0"/>
              <a:t>The </a:t>
            </a:r>
            <a:r>
              <a:rPr lang="en-ZA" dirty="0"/>
              <a:t>quality of water is improved through purification methods. Undrinkable water can be made drinkable.</a:t>
            </a:r>
          </a:p>
          <a:p>
            <a:endParaRPr lang="en-ZA" dirty="0"/>
          </a:p>
          <a:p>
            <a:endParaRPr lang="en-ZA" dirty="0"/>
          </a:p>
          <a:p>
            <a:endParaRPr lang="en-ZA" dirty="0"/>
          </a:p>
        </p:txBody>
      </p:sp>
    </p:spTree>
    <p:extLst>
      <p:ext uri="{BB962C8B-B14F-4D97-AF65-F5344CB8AC3E}">
        <p14:creationId xmlns:p14="http://schemas.microsoft.com/office/powerpoint/2010/main" val="2164134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Food </a:t>
            </a:r>
            <a:r>
              <a:rPr lang="en-ZA" dirty="0"/>
              <a:t>Security</a:t>
            </a:r>
          </a:p>
        </p:txBody>
      </p:sp>
      <p:sp>
        <p:nvSpPr>
          <p:cNvPr id="3" name="Content Placeholder 2"/>
          <p:cNvSpPr>
            <a:spLocks noGrp="1"/>
          </p:cNvSpPr>
          <p:nvPr>
            <p:ph idx="1"/>
          </p:nvPr>
        </p:nvSpPr>
        <p:spPr/>
        <p:txBody>
          <a:bodyPr/>
          <a:lstStyle/>
          <a:p>
            <a:r>
              <a:rPr lang="en-ZA" dirty="0"/>
              <a:t>Food security refers to the access, by all people at all times, to adequate, safe and nutritious food for a healthy and productive life. </a:t>
            </a:r>
            <a:endParaRPr lang="en-ZA" dirty="0" smtClean="0"/>
          </a:p>
          <a:p>
            <a:r>
              <a:rPr lang="en-ZA" dirty="0" smtClean="0"/>
              <a:t>Food </a:t>
            </a:r>
            <a:r>
              <a:rPr lang="en-ZA" dirty="0"/>
              <a:t>security may be influenced by the following factors</a:t>
            </a:r>
          </a:p>
        </p:txBody>
      </p:sp>
    </p:spTree>
    <p:extLst>
      <p:ext uri="{BB962C8B-B14F-4D97-AF65-F5344CB8AC3E}">
        <p14:creationId xmlns:p14="http://schemas.microsoft.com/office/powerpoint/2010/main" val="2739053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Food </a:t>
            </a:r>
            <a:r>
              <a:rPr lang="en-ZA" dirty="0"/>
              <a:t>Security</a:t>
            </a: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pPr marL="0" indent="0">
              <a:buNone/>
            </a:pPr>
            <a:r>
              <a:rPr lang="en-ZA" b="1" dirty="0"/>
              <a:t>Exponential growth of the human </a:t>
            </a:r>
            <a:r>
              <a:rPr lang="en-ZA" b="1" dirty="0" smtClean="0"/>
              <a:t>population</a:t>
            </a:r>
          </a:p>
          <a:p>
            <a:r>
              <a:rPr lang="en-ZA" dirty="0" smtClean="0"/>
              <a:t>The </a:t>
            </a:r>
            <a:r>
              <a:rPr lang="en-ZA" dirty="0"/>
              <a:t>world’s population is growing at an exponential rate (very rapidly) and as a result some countries cannot produce enough food to feed their growing population. Food production needs to increase as rapidly as the world population; otherwise many countries would experience food </a:t>
            </a:r>
            <a:r>
              <a:rPr lang="en-ZA" dirty="0" smtClean="0"/>
              <a:t>insecurity.</a:t>
            </a:r>
          </a:p>
          <a:p>
            <a:pPr marL="0" indent="0">
              <a:buNone/>
            </a:pPr>
            <a:r>
              <a:rPr lang="en-ZA" b="1" dirty="0" smtClean="0"/>
              <a:t>Droughts </a:t>
            </a:r>
            <a:r>
              <a:rPr lang="en-ZA" b="1" dirty="0"/>
              <a:t>and </a:t>
            </a:r>
            <a:r>
              <a:rPr lang="en-ZA" b="1" dirty="0" smtClean="0"/>
              <a:t>floods</a:t>
            </a:r>
          </a:p>
          <a:p>
            <a:r>
              <a:rPr lang="en-ZA" dirty="0" smtClean="0"/>
              <a:t>Climate </a:t>
            </a:r>
            <a:r>
              <a:rPr lang="en-ZA" dirty="0"/>
              <a:t>change has led to more frequent and severe droughts and floods. Droughts result in crop losses and livestock death, which reduces the food available in an area. Floods cause extensive damage in a short period of time and decrease the amount of farmland available to grow crops. People also usually lose their homes, possessions and economic security during floods, further impacting on food security.</a:t>
            </a:r>
          </a:p>
          <a:p>
            <a:endParaRPr lang="en-ZA" dirty="0"/>
          </a:p>
          <a:p>
            <a:endParaRPr lang="en-ZA" dirty="0"/>
          </a:p>
        </p:txBody>
      </p:sp>
    </p:spTree>
    <p:extLst>
      <p:ext uri="{BB962C8B-B14F-4D97-AF65-F5344CB8AC3E}">
        <p14:creationId xmlns:p14="http://schemas.microsoft.com/office/powerpoint/2010/main" val="2884032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Food Security</a:t>
            </a:r>
          </a:p>
        </p:txBody>
      </p:sp>
      <p:sp>
        <p:nvSpPr>
          <p:cNvPr id="3" name="Content Placeholder 2"/>
          <p:cNvSpPr>
            <a:spLocks noGrp="1"/>
          </p:cNvSpPr>
          <p:nvPr>
            <p:ph idx="1"/>
          </p:nvPr>
        </p:nvSpPr>
        <p:spPr>
          <a:xfrm>
            <a:off x="457200" y="1295400"/>
            <a:ext cx="8229600" cy="4830763"/>
          </a:xfrm>
        </p:spPr>
        <p:txBody>
          <a:bodyPr>
            <a:normAutofit fontScale="55000" lnSpcReduction="20000"/>
          </a:bodyPr>
          <a:lstStyle/>
          <a:p>
            <a:r>
              <a:rPr lang="en-ZA" b="1" dirty="0"/>
              <a:t>Poor farming practices – monoculture, pest control, loss of topsoil and the need for </a:t>
            </a:r>
            <a:r>
              <a:rPr lang="en-ZA" b="1" dirty="0" smtClean="0"/>
              <a:t>fertilizers</a:t>
            </a:r>
          </a:p>
          <a:p>
            <a:r>
              <a:rPr lang="en-ZA" b="1" dirty="0" smtClean="0"/>
              <a:t>Monoculture </a:t>
            </a:r>
            <a:r>
              <a:rPr lang="en-ZA" dirty="0"/>
              <a:t>is the growing of one type of crop over large areas of land year after year. Monoculture depletes nutrients and water supplies and therefore impacts negatively on the quality of the </a:t>
            </a:r>
            <a:r>
              <a:rPr lang="en-ZA" dirty="0" smtClean="0"/>
              <a:t>topsoil.</a:t>
            </a:r>
          </a:p>
          <a:p>
            <a:r>
              <a:rPr lang="en-ZA" b="1" dirty="0" smtClean="0"/>
              <a:t>Pest </a:t>
            </a:r>
            <a:r>
              <a:rPr lang="en-ZA" b="1" dirty="0"/>
              <a:t>control involves the use of pesticides (chemicals) to kill pests that compete with humans for food</a:t>
            </a:r>
            <a:r>
              <a:rPr lang="en-ZA" dirty="0"/>
              <a:t>.  Pesticides may kill or get into the tissues of healthy plants. This may reduce crop production and, since pesticides are expensive, increases the cost of food and thus reducing access to poor consumers.  Many farmers now use biological control, which uses a natural predator/parasite to get rid of the pest instead of using expensive </a:t>
            </a:r>
            <a:r>
              <a:rPr lang="en-ZA" dirty="0" smtClean="0"/>
              <a:t>pesticides.</a:t>
            </a:r>
          </a:p>
          <a:p>
            <a:r>
              <a:rPr lang="en-ZA" b="1" dirty="0" smtClean="0"/>
              <a:t>Topsoil </a:t>
            </a:r>
            <a:r>
              <a:rPr lang="en-ZA" b="1" dirty="0"/>
              <a:t>is the top 1,5 metres of soil that contain the nutrients that plants require for growth</a:t>
            </a:r>
            <a:r>
              <a:rPr lang="en-ZA" dirty="0"/>
              <a:t>. The tilling of the soil between plantings and heavy rainfall cause much of the topsoil to be lost, leading to the loss of valuable nutrients over time, reducing crop </a:t>
            </a:r>
            <a:r>
              <a:rPr lang="en-ZA" dirty="0" smtClean="0"/>
              <a:t>yields.</a:t>
            </a:r>
          </a:p>
          <a:p>
            <a:r>
              <a:rPr lang="en-ZA" b="1" dirty="0" smtClean="0"/>
              <a:t>The </a:t>
            </a:r>
            <a:r>
              <a:rPr lang="en-ZA" b="1" dirty="0"/>
              <a:t>use of fertilizers, both inorganic (chemical) and organic (compost and manure) can increase the nutrients in the soil and keep soil fertile</a:t>
            </a:r>
            <a:r>
              <a:rPr lang="en-ZA" dirty="0"/>
              <a:t>. This replaces nutrients in the soil that is lost when crop plants absorb them. Fertilizers can be expensive, contributing to the high cost of food, thus reducing access to poor consumers.</a:t>
            </a:r>
          </a:p>
          <a:p>
            <a:endParaRPr lang="en-ZA" dirty="0"/>
          </a:p>
        </p:txBody>
      </p:sp>
    </p:spTree>
    <p:extLst>
      <p:ext uri="{BB962C8B-B14F-4D97-AF65-F5344CB8AC3E}">
        <p14:creationId xmlns:p14="http://schemas.microsoft.com/office/powerpoint/2010/main" val="111534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Food Security</a:t>
            </a:r>
          </a:p>
        </p:txBody>
      </p:sp>
      <p:sp>
        <p:nvSpPr>
          <p:cNvPr id="3" name="Content Placeholder 2"/>
          <p:cNvSpPr>
            <a:spLocks noGrp="1"/>
          </p:cNvSpPr>
          <p:nvPr>
            <p:ph idx="1"/>
          </p:nvPr>
        </p:nvSpPr>
        <p:spPr/>
        <p:txBody>
          <a:bodyPr>
            <a:normAutofit fontScale="77500" lnSpcReduction="20000"/>
          </a:bodyPr>
          <a:lstStyle/>
          <a:p>
            <a:pPr marL="0" indent="0">
              <a:buNone/>
            </a:pPr>
            <a:r>
              <a:rPr lang="en-ZA" b="1" dirty="0"/>
              <a:t>Alien plants and reduction of agricultural </a:t>
            </a:r>
            <a:r>
              <a:rPr lang="en-ZA" b="1" dirty="0" smtClean="0"/>
              <a:t>land</a:t>
            </a:r>
          </a:p>
          <a:p>
            <a:r>
              <a:rPr lang="en-ZA" dirty="0" smtClean="0"/>
              <a:t>Alien </a:t>
            </a:r>
            <a:r>
              <a:rPr lang="en-ZA" dirty="0"/>
              <a:t>plants deplete the topsoil of water and nutrients. These alien plants out-compete indigenous plants because they have no natural predators, growing rapidly and invading land that could be used to grow crops.</a:t>
            </a:r>
          </a:p>
          <a:p>
            <a:pPr marL="0" indent="0">
              <a:buNone/>
            </a:pPr>
            <a:r>
              <a:rPr lang="en-ZA" b="1" dirty="0" smtClean="0"/>
              <a:t>The </a:t>
            </a:r>
            <a:r>
              <a:rPr lang="en-ZA" b="1" dirty="0"/>
              <a:t>loss of wild varieties and its impact on gene </a:t>
            </a:r>
            <a:r>
              <a:rPr lang="en-ZA" b="1" dirty="0" smtClean="0"/>
              <a:t>pools</a:t>
            </a:r>
          </a:p>
          <a:p>
            <a:r>
              <a:rPr lang="en-ZA" dirty="0" smtClean="0"/>
              <a:t>Crop </a:t>
            </a:r>
            <a:r>
              <a:rPr lang="en-ZA" dirty="0"/>
              <a:t>plants have replaced wild varieties. The preservation of wild varieties is important because, if changing environmental conditions destroy the present crop plants, then wild varieties could be used as alternative sources of food. If wild varieties get wiped out, it will reduce the genetic diversity and thus the gene pool.</a:t>
            </a:r>
          </a:p>
          <a:p>
            <a:endParaRPr lang="en-ZA" dirty="0"/>
          </a:p>
        </p:txBody>
      </p:sp>
    </p:spTree>
    <p:extLst>
      <p:ext uri="{BB962C8B-B14F-4D97-AF65-F5344CB8AC3E}">
        <p14:creationId xmlns:p14="http://schemas.microsoft.com/office/powerpoint/2010/main" val="34361570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Food Security</a:t>
            </a:r>
          </a:p>
        </p:txBody>
      </p:sp>
      <p:sp>
        <p:nvSpPr>
          <p:cNvPr id="3" name="Content Placeholder 2"/>
          <p:cNvSpPr>
            <a:spLocks noGrp="1"/>
          </p:cNvSpPr>
          <p:nvPr>
            <p:ph idx="1"/>
          </p:nvPr>
        </p:nvSpPr>
        <p:spPr/>
        <p:txBody>
          <a:bodyPr>
            <a:normAutofit fontScale="77500" lnSpcReduction="20000"/>
          </a:bodyPr>
          <a:lstStyle/>
          <a:p>
            <a:pPr marL="0" indent="0">
              <a:buNone/>
            </a:pPr>
            <a:r>
              <a:rPr lang="en-ZA" b="1" dirty="0"/>
              <a:t>Genetically engineered </a:t>
            </a:r>
            <a:r>
              <a:rPr lang="en-ZA" b="1" dirty="0" smtClean="0"/>
              <a:t>food</a:t>
            </a:r>
          </a:p>
          <a:p>
            <a:r>
              <a:rPr lang="en-ZA" dirty="0" smtClean="0"/>
              <a:t>Genetically </a:t>
            </a:r>
            <a:r>
              <a:rPr lang="en-ZA" dirty="0"/>
              <a:t>engineered food is produced from genetically modified organisms (GMOs). Genetic engineering involves the inserting of a gene (with a desired characteristic) from one organism into another organism to increase the yield. For example, a gene for drought resistance could be inserted into a crop plant that grows in areas where water is scarce.  </a:t>
            </a:r>
          </a:p>
          <a:p>
            <a:pPr marL="0" indent="0">
              <a:buNone/>
            </a:pPr>
            <a:r>
              <a:rPr lang="en-ZA" b="1" dirty="0" smtClean="0"/>
              <a:t>Food wastage</a:t>
            </a:r>
          </a:p>
          <a:p>
            <a:r>
              <a:rPr lang="en-ZA" dirty="0" smtClean="0"/>
              <a:t>Wastage </a:t>
            </a:r>
            <a:r>
              <a:rPr lang="en-ZA" dirty="0"/>
              <a:t>could occur during the storage, production and processing of food. Wastage includes food thrown away and food not eaten. Wastage increases the prices of food to consumers and could reduce food security in a country.</a:t>
            </a:r>
          </a:p>
          <a:p>
            <a:endParaRPr lang="en-ZA" dirty="0"/>
          </a:p>
        </p:txBody>
      </p:sp>
    </p:spTree>
    <p:extLst>
      <p:ext uri="{BB962C8B-B14F-4D97-AF65-F5344CB8AC3E}">
        <p14:creationId xmlns:p14="http://schemas.microsoft.com/office/powerpoint/2010/main" val="2983517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Loss </a:t>
            </a:r>
            <a:r>
              <a:rPr lang="en-ZA" dirty="0"/>
              <a:t>of Biodiversity</a:t>
            </a:r>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r>
              <a:rPr lang="en-ZA" dirty="0"/>
              <a:t>Biodiversity refers to the variety of plant and animal species on Earth.  </a:t>
            </a:r>
            <a:endParaRPr lang="en-ZA" dirty="0" smtClean="0"/>
          </a:p>
          <a:p>
            <a:r>
              <a:rPr lang="en-ZA" dirty="0" smtClean="0"/>
              <a:t>Biodiversity </a:t>
            </a:r>
            <a:r>
              <a:rPr lang="en-ZA" dirty="0"/>
              <a:t>ensures that we have food, fresh water, medicines and fuel that we obtain from our environment.  </a:t>
            </a:r>
            <a:endParaRPr lang="en-ZA" dirty="0" smtClean="0"/>
          </a:p>
          <a:p>
            <a:r>
              <a:rPr lang="en-ZA" dirty="0" smtClean="0"/>
              <a:t>It </a:t>
            </a:r>
            <a:r>
              <a:rPr lang="en-ZA" dirty="0"/>
              <a:t>also ensures that the climate is regulated, floods are controlled (wetlands), diseases are kept in check (predators eat the sick animals) and water is purified (filtering by wetlands).  </a:t>
            </a:r>
            <a:endParaRPr lang="en-ZA" dirty="0" smtClean="0"/>
          </a:p>
          <a:p>
            <a:r>
              <a:rPr lang="en-ZA" dirty="0" smtClean="0"/>
              <a:t>Biodiversity </a:t>
            </a:r>
            <a:r>
              <a:rPr lang="en-ZA" dirty="0"/>
              <a:t>ensures that seeds are dispersed, nutrients are cycled (e.g. nitrogen and phosphorus) and oxygen and soil continue to form.  </a:t>
            </a:r>
            <a:endParaRPr lang="en-ZA" dirty="0" smtClean="0"/>
          </a:p>
          <a:p>
            <a:r>
              <a:rPr lang="en-ZA" dirty="0" smtClean="0"/>
              <a:t>It </a:t>
            </a:r>
            <a:r>
              <a:rPr lang="en-ZA" dirty="0"/>
              <a:t>also helps improve our quality of life by providing us with forms of recreation and ecotourism.  </a:t>
            </a:r>
          </a:p>
          <a:p>
            <a:r>
              <a:rPr lang="en-ZA" dirty="0" smtClean="0"/>
              <a:t>As </a:t>
            </a:r>
            <a:r>
              <a:rPr lang="en-ZA" dirty="0"/>
              <a:t>biodiversity declines, these things do not occur as they should and the survival of humans become threatened. </a:t>
            </a:r>
          </a:p>
          <a:p>
            <a:endParaRPr lang="en-ZA" dirty="0"/>
          </a:p>
          <a:p>
            <a:endParaRPr lang="en-ZA" dirty="0"/>
          </a:p>
        </p:txBody>
      </p:sp>
    </p:spTree>
    <p:extLst>
      <p:ext uri="{BB962C8B-B14F-4D97-AF65-F5344CB8AC3E}">
        <p14:creationId xmlns:p14="http://schemas.microsoft.com/office/powerpoint/2010/main" val="1548393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88913"/>
            <a:ext cx="497205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nvGraphicFramePr>
        <p:xfrm>
          <a:off x="34249" y="2708920"/>
          <a:ext cx="3833826"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35024" y="908720"/>
          <a:ext cx="4067943"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29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5738" y="5013325"/>
            <a:ext cx="1735137"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4888" y="4832350"/>
            <a:ext cx="2087562"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1053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ZA" dirty="0"/>
              <a:t>Factors that Reduce our Biodiversity</a:t>
            </a:r>
          </a:p>
        </p:txBody>
      </p:sp>
      <p:sp>
        <p:nvSpPr>
          <p:cNvPr id="3" name="Content Placeholder 2"/>
          <p:cNvSpPr>
            <a:spLocks noGrp="1"/>
          </p:cNvSpPr>
          <p:nvPr>
            <p:ph idx="1"/>
          </p:nvPr>
        </p:nvSpPr>
        <p:spPr>
          <a:xfrm>
            <a:off x="457200" y="685800"/>
            <a:ext cx="8229600" cy="5440363"/>
          </a:xfrm>
        </p:spPr>
        <p:txBody>
          <a:bodyPr>
            <a:normAutofit fontScale="62500" lnSpcReduction="20000"/>
          </a:bodyPr>
          <a:lstStyle/>
          <a:p>
            <a:pPr marL="0" indent="0">
              <a:buNone/>
            </a:pPr>
            <a:r>
              <a:rPr lang="en-ZA" dirty="0" smtClean="0"/>
              <a:t>Habitat </a:t>
            </a:r>
            <a:r>
              <a:rPr lang="en-ZA" dirty="0"/>
              <a:t>destruction </a:t>
            </a:r>
            <a:r>
              <a:rPr lang="en-ZA" dirty="0" smtClean="0"/>
              <a:t>through</a:t>
            </a:r>
          </a:p>
          <a:p>
            <a:pPr marL="0" indent="0">
              <a:buNone/>
            </a:pPr>
            <a:r>
              <a:rPr lang="en-ZA" dirty="0" smtClean="0"/>
              <a:t>Farming methods</a:t>
            </a:r>
          </a:p>
          <a:p>
            <a:pPr marL="0" indent="0">
              <a:buNone/>
            </a:pPr>
            <a:endParaRPr lang="en-ZA" dirty="0"/>
          </a:p>
          <a:p>
            <a:r>
              <a:rPr lang="en-ZA" dirty="0"/>
              <a:t>Monoculture: Monoculture is the growing of one type of crop over large areas of land year after year. Monocultures replace indigenous plants and reduces biodiversity.  Insects that specialise in feeding on one type of crop spread rapidly because there are no natural enemies or barriers to stop them. This means the farmer needs to use more pesticides to kill them.  Intensive use of agrochemicals such as fertilisers and pesticides often end up in rivers, streams and groundwater, poisoning species in the area and causing eutrophication.  This results in a large loss of biodiversity</a:t>
            </a:r>
            <a:r>
              <a:rPr lang="en-ZA" dirty="0" smtClean="0"/>
              <a:t>.</a:t>
            </a:r>
          </a:p>
          <a:p>
            <a:pPr marL="0" indent="0">
              <a:buNone/>
            </a:pPr>
            <a:endParaRPr lang="en-ZA" dirty="0"/>
          </a:p>
          <a:p>
            <a:r>
              <a:rPr lang="en-ZA" dirty="0"/>
              <a:t>Overgrazing: It occurs when livestock such as sheep or cattle are kept in an area for too long; the vegetation is grazed to a point where it will not grow back.  It causes soil erosion by removing the plants that bind the soil together with their roots.  Topsoil is lost during rainstorms. This can lead to extensive destruction of land through desertification which results in loss of biodiversity. Sometimes overgrazed land becomes subject to alien plant invaders which destroy habitats by taking over the land. </a:t>
            </a:r>
          </a:p>
          <a:p>
            <a:endParaRPr lang="en-ZA" dirty="0"/>
          </a:p>
        </p:txBody>
      </p:sp>
    </p:spTree>
    <p:extLst>
      <p:ext uri="{BB962C8B-B14F-4D97-AF65-F5344CB8AC3E}">
        <p14:creationId xmlns:p14="http://schemas.microsoft.com/office/powerpoint/2010/main" val="2779415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457200" y="304800"/>
            <a:ext cx="8229600" cy="5821363"/>
          </a:xfrm>
        </p:spPr>
        <p:txBody>
          <a:bodyPr>
            <a:normAutofit fontScale="62500" lnSpcReduction="20000"/>
          </a:bodyPr>
          <a:lstStyle/>
          <a:p>
            <a:pPr marL="0" indent="0">
              <a:buNone/>
            </a:pPr>
            <a:r>
              <a:rPr lang="en-ZA" dirty="0"/>
              <a:t>Golf Estates</a:t>
            </a:r>
          </a:p>
          <a:p>
            <a:pPr marL="0" indent="0">
              <a:buNone/>
            </a:pPr>
            <a:r>
              <a:rPr lang="en-ZA" dirty="0"/>
              <a:t>Developments such as golf estates are a form of monoculture that require large amounts of water, pesticides and fertilisers which may runoff and poison aquatic ecosystems.  Housing associated with golf developments replaces large areas of natural vegetation. </a:t>
            </a:r>
            <a:endParaRPr lang="en-ZA" dirty="0" smtClean="0"/>
          </a:p>
          <a:p>
            <a:pPr marL="0" indent="0">
              <a:buNone/>
            </a:pPr>
            <a:endParaRPr lang="en-ZA" dirty="0"/>
          </a:p>
          <a:p>
            <a:pPr marL="0" indent="0">
              <a:buNone/>
            </a:pPr>
            <a:r>
              <a:rPr lang="en-ZA" dirty="0" smtClean="0"/>
              <a:t>Mining</a:t>
            </a:r>
            <a:endParaRPr lang="en-ZA" dirty="0"/>
          </a:p>
          <a:p>
            <a:r>
              <a:rPr lang="en-ZA" dirty="0"/>
              <a:t>Mining alters the environment and can negatively affect the biodiversity in an area.  Pollutants in the form of dust and smoke may be released into the air while vegetation is removed and replaced with rock and waste dumps.  Underground water may be poisoned because of sulphates and heavy metals released into them. </a:t>
            </a:r>
          </a:p>
          <a:p>
            <a:endParaRPr lang="en-ZA" dirty="0"/>
          </a:p>
          <a:p>
            <a:pPr marL="0" indent="0">
              <a:buNone/>
            </a:pPr>
            <a:r>
              <a:rPr lang="en-ZA" dirty="0"/>
              <a:t>Urbanization</a:t>
            </a:r>
          </a:p>
          <a:p>
            <a:r>
              <a:rPr lang="en-ZA" dirty="0"/>
              <a:t>The growth of large cities (urbanisation) also negatively impacts on biodiversity.  Surfaces are covered with concrete, and natural habitats are destroyed to build houses and businesses.  Habitat fragmentation causes loss of biodiversity, as natural plants are replaced with exotic trees and plants.</a:t>
            </a:r>
          </a:p>
          <a:p>
            <a:endParaRPr lang="en-ZA" dirty="0"/>
          </a:p>
        </p:txBody>
      </p:sp>
    </p:spTree>
    <p:extLst>
      <p:ext uri="{BB962C8B-B14F-4D97-AF65-F5344CB8AC3E}">
        <p14:creationId xmlns:p14="http://schemas.microsoft.com/office/powerpoint/2010/main" val="37695005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ZA" dirty="0"/>
              <a:t>Deforestation</a:t>
            </a:r>
          </a:p>
          <a:p>
            <a:r>
              <a:rPr lang="en-ZA" dirty="0"/>
              <a:t>Deforestation is the permanent destruction of indigenous forest and woodland areas. Deforestation is caused by human activities such as agriculture, logging, and using trees as firewood.  Deforestation leads to the destruction of the habitats of other organisms, like frogs and insects, and this leads to the loss of biodiversity.  </a:t>
            </a:r>
          </a:p>
          <a:p>
            <a:endParaRPr lang="en-ZA" dirty="0"/>
          </a:p>
          <a:p>
            <a:pPr marL="0" indent="0">
              <a:buNone/>
            </a:pPr>
            <a:r>
              <a:rPr lang="en-ZA" dirty="0"/>
              <a:t>Loss of wetlands and grasslands</a:t>
            </a:r>
          </a:p>
          <a:p>
            <a:r>
              <a:rPr lang="en-ZA" dirty="0"/>
              <a:t>Grasslands and wetlands have unique plant and wildlife and provide many ecological services to humans. Destruction of these habitats will lead to the loss of species.</a:t>
            </a:r>
          </a:p>
          <a:p>
            <a:endParaRPr lang="en-ZA" dirty="0"/>
          </a:p>
          <a:p>
            <a:endParaRPr lang="en-ZA" dirty="0"/>
          </a:p>
          <a:p>
            <a:endParaRPr lang="en-ZA" dirty="0"/>
          </a:p>
        </p:txBody>
      </p:sp>
    </p:spTree>
    <p:extLst>
      <p:ext uri="{BB962C8B-B14F-4D97-AF65-F5344CB8AC3E}">
        <p14:creationId xmlns:p14="http://schemas.microsoft.com/office/powerpoint/2010/main" val="10213664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Factors that Reduce our Biodiversity</a:t>
            </a:r>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marL="0" indent="0">
              <a:buNone/>
            </a:pPr>
            <a:r>
              <a:rPr lang="en-ZA" b="1" dirty="0" smtClean="0"/>
              <a:t>Poaching</a:t>
            </a:r>
            <a:endParaRPr lang="en-ZA" b="1" dirty="0"/>
          </a:p>
          <a:p>
            <a:r>
              <a:rPr lang="en-ZA" dirty="0"/>
              <a:t>Poaching refers to the illegal hunting of animals, either for food or because certain body parts can be sold for money.  ‘Poaching’ may also be applied to plants that are removed and sold for profit e.g. medicinal plants.  Some wild animals are hunted for food (‘bush meat’) and are on the verge of extinction.  Elephants are poached for their tusks to make carvings and jewellery and rhinos are hunted for their horns which are used in the Far East for medicinal reasons.  </a:t>
            </a:r>
          </a:p>
          <a:p>
            <a:pPr marL="0" indent="0">
              <a:buNone/>
            </a:pPr>
            <a:r>
              <a:rPr lang="en-ZA" b="1" dirty="0" smtClean="0"/>
              <a:t>Alien </a:t>
            </a:r>
            <a:r>
              <a:rPr lang="en-ZA" b="1" dirty="0"/>
              <a:t>plant invasions</a:t>
            </a:r>
          </a:p>
          <a:p>
            <a:r>
              <a:rPr lang="en-ZA" dirty="0"/>
              <a:t>These plants are species that have been introduced into an area and which compete with the natural plants in the area.  They can outcompete indigenous plants, thus reducing the biodiversity. </a:t>
            </a:r>
          </a:p>
        </p:txBody>
      </p:sp>
    </p:spTree>
    <p:extLst>
      <p:ext uri="{BB962C8B-B14F-4D97-AF65-F5344CB8AC3E}">
        <p14:creationId xmlns:p14="http://schemas.microsoft.com/office/powerpoint/2010/main" val="2968743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ZA" dirty="0"/>
              <a:t>Ways in which our biodiversity can be maintained</a:t>
            </a:r>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pPr marL="0" lvl="0" indent="0">
              <a:buNone/>
            </a:pPr>
            <a:r>
              <a:rPr lang="en-US" b="1" dirty="0"/>
              <a:t>Control of alien plant invasions</a:t>
            </a:r>
            <a:endParaRPr lang="en-ZA" dirty="0"/>
          </a:p>
          <a:p>
            <a:r>
              <a:rPr lang="en-US" dirty="0"/>
              <a:t>Alien invasive species may be controlled by mechanical, chemical and biological methods.  </a:t>
            </a:r>
            <a:endParaRPr lang="en-US" dirty="0" smtClean="0"/>
          </a:p>
          <a:p>
            <a:r>
              <a:rPr lang="en-US" b="1" dirty="0" smtClean="0"/>
              <a:t>Mechanical </a:t>
            </a:r>
            <a:r>
              <a:rPr lang="en-US" b="1" dirty="0"/>
              <a:t>methods </a:t>
            </a:r>
            <a:r>
              <a:rPr lang="en-US" dirty="0"/>
              <a:t>involve chopping down plants or physically removing them by hand and is very time consuming. </a:t>
            </a:r>
            <a:endParaRPr lang="en-US" dirty="0" smtClean="0"/>
          </a:p>
          <a:p>
            <a:r>
              <a:rPr lang="en-US" b="1" dirty="0" smtClean="0"/>
              <a:t>Chemical </a:t>
            </a:r>
            <a:r>
              <a:rPr lang="en-US" b="1" dirty="0"/>
              <a:t>control </a:t>
            </a:r>
            <a:r>
              <a:rPr lang="en-US" dirty="0"/>
              <a:t>involves spraying herbicides on the plants; this can pollute the environment and is expensive.  </a:t>
            </a:r>
            <a:endParaRPr lang="en-US" dirty="0" smtClean="0"/>
          </a:p>
          <a:p>
            <a:r>
              <a:rPr lang="en-US" b="1" dirty="0" smtClean="0"/>
              <a:t>Biological </a:t>
            </a:r>
            <a:r>
              <a:rPr lang="en-US" b="1" dirty="0"/>
              <a:t>methods </a:t>
            </a:r>
            <a:r>
              <a:rPr lang="en-US" dirty="0"/>
              <a:t>involve introducing a natural enemy from the alien plant’s environment and allowing it to reproduce and feed on the invasive plant</a:t>
            </a:r>
            <a:endParaRPr lang="en-ZA" dirty="0"/>
          </a:p>
        </p:txBody>
      </p:sp>
    </p:spTree>
    <p:extLst>
      <p:ext uri="{BB962C8B-B14F-4D97-AF65-F5344CB8AC3E}">
        <p14:creationId xmlns:p14="http://schemas.microsoft.com/office/powerpoint/2010/main" val="500731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ZA" dirty="0"/>
              <a:t>Ways in which our biodiversity can be maintained</a:t>
            </a:r>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marL="0" lvl="0" indent="0">
              <a:buNone/>
            </a:pPr>
            <a:r>
              <a:rPr lang="en-US" b="1" dirty="0"/>
              <a:t>Sustainable use of the environment</a:t>
            </a:r>
            <a:endParaRPr lang="en-ZA" dirty="0"/>
          </a:p>
          <a:p>
            <a:r>
              <a:rPr lang="en-ZA" dirty="0"/>
              <a:t>Sustainable use of the environment means using resources without harming the ability of future generations to use that resource. </a:t>
            </a:r>
            <a:endParaRPr lang="en-ZA" dirty="0" smtClean="0"/>
          </a:p>
          <a:p>
            <a:r>
              <a:rPr lang="en-ZA" dirty="0" smtClean="0"/>
              <a:t>Substances </a:t>
            </a:r>
            <a:r>
              <a:rPr lang="en-ZA" dirty="0"/>
              <a:t>from indigenous plants such as the African potato, </a:t>
            </a:r>
            <a:r>
              <a:rPr lang="en-ZA" i="1" dirty="0"/>
              <a:t>Hoodia</a:t>
            </a:r>
            <a:r>
              <a:rPr lang="en-ZA" dirty="0"/>
              <a:t>, rooibos and Devil’s claw all have economical and medicinal value.  </a:t>
            </a:r>
            <a:endParaRPr lang="en-ZA" dirty="0" smtClean="0"/>
          </a:p>
          <a:p>
            <a:r>
              <a:rPr lang="en-ZA" dirty="0" smtClean="0"/>
              <a:t>These </a:t>
            </a:r>
            <a:r>
              <a:rPr lang="en-ZA" dirty="0"/>
              <a:t>indigenous plants can be used sustainably by encouraging traditional healers to grow their own plants and through improving education of the women who generally gather the plants in the wild.  </a:t>
            </a:r>
            <a:endParaRPr lang="en-ZA" dirty="0" smtClean="0"/>
          </a:p>
          <a:p>
            <a:r>
              <a:rPr lang="en-ZA" dirty="0" smtClean="0"/>
              <a:t>Encouraging </a:t>
            </a:r>
            <a:r>
              <a:rPr lang="en-ZA" dirty="0"/>
              <a:t>traditional healers to be part of formal medical programs would encourage training to be on-going and help establish sustainable use of medicinal plants.  </a:t>
            </a:r>
            <a:endParaRPr lang="en-ZA" dirty="0" smtClean="0"/>
          </a:p>
          <a:p>
            <a:r>
              <a:rPr lang="en-ZA" dirty="0" smtClean="0"/>
              <a:t>Legislation </a:t>
            </a:r>
            <a:r>
              <a:rPr lang="en-ZA" dirty="0"/>
              <a:t>should be passed to limit the numbers of plants that can be harvested at one time and seeds of medicinal plants could be collected and distributed to increase plant numbers. </a:t>
            </a:r>
          </a:p>
          <a:p>
            <a:endParaRPr lang="en-ZA" dirty="0"/>
          </a:p>
        </p:txBody>
      </p:sp>
    </p:spTree>
    <p:extLst>
      <p:ext uri="{BB962C8B-B14F-4D97-AF65-F5344CB8AC3E}">
        <p14:creationId xmlns:p14="http://schemas.microsoft.com/office/powerpoint/2010/main" val="30976460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0"/>
            <a:ext cx="9499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868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dirty="0"/>
              <a:t>Solid-waste Disposal</a:t>
            </a:r>
            <a:endParaRPr lang="en-ZA" dirty="0"/>
          </a:p>
        </p:txBody>
      </p:sp>
      <p:sp>
        <p:nvSpPr>
          <p:cNvPr id="3" name="Content Placeholder 2"/>
          <p:cNvSpPr>
            <a:spLocks noGrp="1"/>
          </p:cNvSpPr>
          <p:nvPr>
            <p:ph idx="1"/>
          </p:nvPr>
        </p:nvSpPr>
        <p:spPr>
          <a:xfrm>
            <a:off x="457200" y="1143000"/>
            <a:ext cx="8229600" cy="4983163"/>
          </a:xfrm>
        </p:spPr>
        <p:txBody>
          <a:bodyPr/>
          <a:lstStyle/>
          <a:p>
            <a:r>
              <a:rPr lang="en-ZA" dirty="0"/>
              <a:t>Solid waste is any solid material that is of no use to humans and which needs to be disposed of in a safe and environmentally friendly way.</a:t>
            </a:r>
          </a:p>
        </p:txBody>
      </p:sp>
    </p:spTree>
    <p:extLst>
      <p:ext uri="{BB962C8B-B14F-4D97-AF65-F5344CB8AC3E}">
        <p14:creationId xmlns:p14="http://schemas.microsoft.com/office/powerpoint/2010/main" val="1858241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a:t>Solid-waste Disposal</a:t>
            </a:r>
            <a:endParaRPr lang="en-ZA" dirty="0"/>
          </a:p>
        </p:txBody>
      </p:sp>
      <p:sp>
        <p:nvSpPr>
          <p:cNvPr id="3" name="Content Placeholder 2"/>
          <p:cNvSpPr>
            <a:spLocks noGrp="1"/>
          </p:cNvSpPr>
          <p:nvPr>
            <p:ph idx="1"/>
          </p:nvPr>
        </p:nvSpPr>
        <p:spPr>
          <a:xfrm>
            <a:off x="457200" y="838200"/>
            <a:ext cx="8229600" cy="5287963"/>
          </a:xfrm>
        </p:spPr>
        <p:txBody>
          <a:bodyPr>
            <a:normAutofit fontScale="70000" lnSpcReduction="20000"/>
          </a:bodyPr>
          <a:lstStyle/>
          <a:p>
            <a:pPr marL="0" indent="0" hangingPunct="0">
              <a:buNone/>
            </a:pPr>
            <a:r>
              <a:rPr lang="en-US" b="1" dirty="0"/>
              <a:t>Managing dumpsites for rehabilitation and prevention of soil and water pollution</a:t>
            </a:r>
            <a:r>
              <a:rPr lang="en-US" dirty="0"/>
              <a:t> </a:t>
            </a:r>
            <a:endParaRPr lang="en-ZA" dirty="0"/>
          </a:p>
          <a:p>
            <a:pPr hangingPunct="0"/>
            <a:r>
              <a:rPr lang="en-US" dirty="0"/>
              <a:t>The simplest and most cost effective way of disposing of solid waste is to bury it in landfill sites. A landfill site is a hole where solid waste is dumped and then covered by soil. However, this way of disposing of solid waste contributes to soil and groundwater pollution because rain seeps through the waste to produce a toxic substance called leachate. To prevent the toxic leachate from reaching the </a:t>
            </a:r>
            <a:r>
              <a:rPr lang="en-US" dirty="0" smtClean="0"/>
              <a:t>groundwater</a:t>
            </a:r>
            <a:r>
              <a:rPr lang="en-US" dirty="0"/>
              <a:t>, a plastic liner is placed under the dumpsite area.</a:t>
            </a:r>
            <a:endParaRPr lang="en-ZA" dirty="0"/>
          </a:p>
          <a:p>
            <a:pPr hangingPunct="0"/>
            <a:r>
              <a:rPr lang="en-US" dirty="0"/>
              <a:t> </a:t>
            </a:r>
            <a:r>
              <a:rPr lang="en-US" dirty="0" smtClean="0"/>
              <a:t>Rehabilitation </a:t>
            </a:r>
            <a:r>
              <a:rPr lang="en-US" dirty="0"/>
              <a:t>of landfill sites occurs before it is closed down. This involves the covering of the old landfill site with clay soil, which is impermeable to water, and then it is covered with topsoil. Grass or other vegetation is then planted on the old landfill site. The growth of the plants stabilizes the area and the old landfill site may be used as a recreational area such as a park or a golf course.</a:t>
            </a:r>
            <a:endParaRPr lang="en-ZA" dirty="0"/>
          </a:p>
          <a:p>
            <a:endParaRPr lang="en-ZA" dirty="0"/>
          </a:p>
        </p:txBody>
      </p:sp>
    </p:spTree>
    <p:extLst>
      <p:ext uri="{BB962C8B-B14F-4D97-AF65-F5344CB8AC3E}">
        <p14:creationId xmlns:p14="http://schemas.microsoft.com/office/powerpoint/2010/main" val="17602336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dirty="0"/>
              <a:t>Solid-waste Disposal</a:t>
            </a:r>
            <a:endParaRPr lang="en-ZA" dirty="0"/>
          </a:p>
        </p:txBody>
      </p:sp>
      <p:sp>
        <p:nvSpPr>
          <p:cNvPr id="3" name="Content Placeholder 2"/>
          <p:cNvSpPr>
            <a:spLocks noGrp="1"/>
          </p:cNvSpPr>
          <p:nvPr>
            <p:ph idx="1"/>
          </p:nvPr>
        </p:nvSpPr>
        <p:spPr>
          <a:xfrm>
            <a:off x="457200" y="838200"/>
            <a:ext cx="8229600" cy="5287963"/>
          </a:xfrm>
        </p:spPr>
        <p:txBody>
          <a:bodyPr>
            <a:normAutofit fontScale="85000" lnSpcReduction="10000"/>
          </a:bodyPr>
          <a:lstStyle/>
          <a:p>
            <a:pPr marL="0" indent="0" hangingPunct="0">
              <a:buNone/>
            </a:pPr>
            <a:r>
              <a:rPr lang="en-US" b="1" dirty="0"/>
              <a:t>The need for recycling</a:t>
            </a:r>
            <a:endParaRPr lang="en-ZA" dirty="0"/>
          </a:p>
          <a:p>
            <a:pPr hangingPunct="0"/>
            <a:r>
              <a:rPr lang="en-US" dirty="0"/>
              <a:t>Various methods may be used to manage solid waste, this includes the reduction of waste, re-using waste and recycling of waste. </a:t>
            </a:r>
            <a:endParaRPr lang="en-ZA" dirty="0"/>
          </a:p>
          <a:p>
            <a:pPr lvl="0"/>
            <a:r>
              <a:rPr lang="en-US" b="1" dirty="0"/>
              <a:t>Re-using</a:t>
            </a:r>
            <a:r>
              <a:rPr lang="en-US" dirty="0"/>
              <a:t> waste products includes re-using plastic shopping bags, re-using glass and plastic containers – this helps to reduce the waste produced.</a:t>
            </a:r>
            <a:endParaRPr lang="en-ZA" dirty="0"/>
          </a:p>
          <a:p>
            <a:r>
              <a:rPr lang="en-US" b="1" dirty="0"/>
              <a:t>Recycling</a:t>
            </a:r>
            <a:r>
              <a:rPr lang="en-US" dirty="0"/>
              <a:t> is a process whereby used materials/waste products are recycled to make new products, for example plastic, glass, tin and paper. The advantage of recycling is that it provides employment, reduces the use of raw materials and energy, and reduces air, ground and water pollution</a:t>
            </a:r>
            <a:endParaRPr lang="en-ZA" dirty="0"/>
          </a:p>
        </p:txBody>
      </p:sp>
    </p:spTree>
    <p:extLst>
      <p:ext uri="{BB962C8B-B14F-4D97-AF65-F5344CB8AC3E}">
        <p14:creationId xmlns:p14="http://schemas.microsoft.com/office/powerpoint/2010/main" val="2097093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3439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997200"/>
            <a:ext cx="8831262" cy="385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2"/>
          <p:cNvSpPr>
            <a:spLocks noChangeArrowheads="1"/>
          </p:cNvSpPr>
          <p:nvPr/>
        </p:nvSpPr>
        <p:spPr bwMode="auto">
          <a:xfrm>
            <a:off x="395288" y="566102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hlinkClick r:id="rId4"/>
              </a:rPr>
              <a:t>http://www.epa.gov/climatechange/kids/basics/index.html</a:t>
            </a:r>
            <a:endParaRPr lang="en-ZA"/>
          </a:p>
          <a:p>
            <a:endParaRPr lang="en-ZA"/>
          </a:p>
        </p:txBody>
      </p:sp>
    </p:spTree>
    <p:extLst>
      <p:ext uri="{BB962C8B-B14F-4D97-AF65-F5344CB8AC3E}">
        <p14:creationId xmlns:p14="http://schemas.microsoft.com/office/powerpoint/2010/main" val="12550815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Solid-waste Disposal</a:t>
            </a:r>
            <a:endParaRPr lang="en-ZA" dirty="0"/>
          </a:p>
        </p:txBody>
      </p:sp>
      <p:sp>
        <p:nvSpPr>
          <p:cNvPr id="3" name="Content Placeholder 2"/>
          <p:cNvSpPr>
            <a:spLocks noGrp="1"/>
          </p:cNvSpPr>
          <p:nvPr>
            <p:ph idx="1"/>
          </p:nvPr>
        </p:nvSpPr>
        <p:spPr>
          <a:xfrm>
            <a:off x="457200" y="973016"/>
            <a:ext cx="8229600" cy="5153148"/>
          </a:xfrm>
        </p:spPr>
        <p:txBody>
          <a:bodyPr>
            <a:normAutofit lnSpcReduction="10000"/>
          </a:bodyPr>
          <a:lstStyle/>
          <a:p>
            <a:pPr marL="0" indent="0" hangingPunct="0">
              <a:buNone/>
            </a:pPr>
            <a:r>
              <a:rPr lang="en-US" b="1" dirty="0"/>
              <a:t>Using methane from dumpsites for domestic use: heating and lighting </a:t>
            </a:r>
            <a:endParaRPr lang="en-ZA" dirty="0"/>
          </a:p>
          <a:p>
            <a:pPr hangingPunct="0"/>
            <a:r>
              <a:rPr lang="en-US" dirty="0"/>
              <a:t>Methane is a gas produced as a result of the decomposition of organic waste. </a:t>
            </a:r>
            <a:endParaRPr lang="en-US" dirty="0" smtClean="0"/>
          </a:p>
          <a:p>
            <a:pPr hangingPunct="0"/>
            <a:r>
              <a:rPr lang="en-US" dirty="0" smtClean="0"/>
              <a:t>The </a:t>
            </a:r>
            <a:r>
              <a:rPr lang="en-US" dirty="0"/>
              <a:t>methane gas can be used as a fuel. </a:t>
            </a:r>
            <a:endParaRPr lang="en-US" dirty="0" smtClean="0"/>
          </a:p>
          <a:p>
            <a:pPr hangingPunct="0"/>
            <a:r>
              <a:rPr lang="en-US" dirty="0" smtClean="0"/>
              <a:t>Methane </a:t>
            </a:r>
            <a:r>
              <a:rPr lang="en-US" dirty="0"/>
              <a:t>can be collected from landfill sites and used to generate electricity for domestic use – heat for cooking and electricity for lighting.</a:t>
            </a:r>
            <a:endParaRPr lang="en-ZA" dirty="0"/>
          </a:p>
          <a:p>
            <a:pPr marL="0" indent="0" hangingPunct="0">
              <a:buNone/>
            </a:pPr>
            <a:r>
              <a:rPr lang="en-US" dirty="0"/>
              <a:t> </a:t>
            </a:r>
            <a:endParaRPr lang="en-ZA" dirty="0"/>
          </a:p>
          <a:p>
            <a:endParaRPr lang="en-ZA" dirty="0"/>
          </a:p>
        </p:txBody>
      </p:sp>
    </p:spTree>
    <p:extLst>
      <p:ext uri="{BB962C8B-B14F-4D97-AF65-F5344CB8AC3E}">
        <p14:creationId xmlns:p14="http://schemas.microsoft.com/office/powerpoint/2010/main" val="19458908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Solid-waste Disposal</a:t>
            </a:r>
            <a:endParaRPr lang="en-ZA" dirty="0"/>
          </a:p>
        </p:txBody>
      </p:sp>
      <p:sp>
        <p:nvSpPr>
          <p:cNvPr id="3" name="Content Placeholder 2"/>
          <p:cNvSpPr>
            <a:spLocks noGrp="1"/>
          </p:cNvSpPr>
          <p:nvPr>
            <p:ph idx="1"/>
          </p:nvPr>
        </p:nvSpPr>
        <p:spPr/>
        <p:txBody>
          <a:bodyPr>
            <a:normAutofit fontScale="92500"/>
          </a:bodyPr>
          <a:lstStyle/>
          <a:p>
            <a:pPr marL="0" indent="0" hangingPunct="0">
              <a:buNone/>
            </a:pPr>
            <a:r>
              <a:rPr lang="en-US" b="1" dirty="0"/>
              <a:t>Safe disposal of nuclear waste</a:t>
            </a:r>
            <a:endParaRPr lang="en-ZA" dirty="0"/>
          </a:p>
          <a:p>
            <a:pPr hangingPunct="0"/>
            <a:r>
              <a:rPr lang="en-US" dirty="0"/>
              <a:t>South Africa also uses radioactive material such as uranium to power its nuclear power station at </a:t>
            </a:r>
            <a:r>
              <a:rPr lang="en-US" dirty="0" err="1"/>
              <a:t>Koeberg</a:t>
            </a:r>
            <a:r>
              <a:rPr lang="en-US" dirty="0"/>
              <a:t> in the Western Cape. </a:t>
            </a:r>
            <a:endParaRPr lang="en-US" dirty="0" smtClean="0"/>
          </a:p>
          <a:p>
            <a:pPr hangingPunct="0"/>
            <a:r>
              <a:rPr lang="en-US" dirty="0" smtClean="0"/>
              <a:t>Unfortunately</a:t>
            </a:r>
            <a:r>
              <a:rPr lang="en-US" dirty="0"/>
              <a:t>, a by-product of using uranium is nuclear waste that is still radioactive and therefore dangerous to living organisms. </a:t>
            </a:r>
            <a:endParaRPr lang="en-US" dirty="0" smtClean="0"/>
          </a:p>
          <a:p>
            <a:pPr hangingPunct="0"/>
            <a:r>
              <a:rPr lang="en-US" dirty="0" smtClean="0"/>
              <a:t>The </a:t>
            </a:r>
            <a:r>
              <a:rPr lang="en-US" dirty="0"/>
              <a:t>nuclear waste is stored in thick steel drums and buried in trenches at special protected sites.</a:t>
            </a:r>
            <a:endParaRPr lang="en-ZA" dirty="0"/>
          </a:p>
          <a:p>
            <a:endParaRPr lang="en-ZA" dirty="0"/>
          </a:p>
        </p:txBody>
      </p:sp>
    </p:spTree>
    <p:extLst>
      <p:ext uri="{BB962C8B-B14F-4D97-AF65-F5344CB8AC3E}">
        <p14:creationId xmlns:p14="http://schemas.microsoft.com/office/powerpoint/2010/main" val="1418255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1113"/>
            <a:ext cx="5795963" cy="675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14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ATMOSPHERE AND CLIMATE CHANGE</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Increased concentration of carbon dioxide in the atmosphere is due mainly to:</a:t>
            </a:r>
          </a:p>
          <a:p>
            <a:r>
              <a:rPr lang="en-US" b="1" dirty="0" smtClean="0"/>
              <a:t>Burning of fossil fuels </a:t>
            </a:r>
            <a:r>
              <a:rPr lang="en-US" dirty="0" smtClean="0"/>
              <a:t>(for electricity, to power vehicles and for industrial processes):  Combustion of carbon-rich fuels such as coal or plants (wood) releases carbon that was stored in them, as carbon dioxide.</a:t>
            </a:r>
          </a:p>
          <a:p>
            <a:r>
              <a:rPr lang="en-US" b="1" dirty="0" smtClean="0"/>
              <a:t>Deforestation</a:t>
            </a:r>
            <a:r>
              <a:rPr lang="en-US" dirty="0" smtClean="0"/>
              <a:t>: Cutting down of trees and removing vegetation from the land decreases the amount of carbon dioxide taken up by plants during photosynthesis. This increases the amount of carbon dioxide available in the atmosphere.</a:t>
            </a:r>
          </a:p>
          <a:p>
            <a:endParaRPr lang="en-US" dirty="0"/>
          </a:p>
        </p:txBody>
      </p:sp>
    </p:spTree>
    <p:extLst>
      <p:ext uri="{BB962C8B-B14F-4D97-AF65-F5344CB8AC3E}">
        <p14:creationId xmlns:p14="http://schemas.microsoft.com/office/powerpoint/2010/main" val="177102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ATMOSPHERE AND CLIMATE CHANGE</a:t>
            </a: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pPr marL="0" indent="0">
              <a:buNone/>
            </a:pPr>
            <a:r>
              <a:rPr lang="en-US" b="1" dirty="0" smtClean="0"/>
              <a:t>Increased concentration of the methane in the atmosphere is due mainly to:</a:t>
            </a:r>
          </a:p>
          <a:p>
            <a:r>
              <a:rPr lang="en-US" dirty="0" smtClean="0"/>
              <a:t>The expansions of rice agriculture and increased number of landfills: decay of organic matter in waterlogged soils such as rice paddies and landfills releases methane</a:t>
            </a:r>
          </a:p>
          <a:p>
            <a:r>
              <a:rPr lang="en-US" dirty="0" smtClean="0"/>
              <a:t>The increased number of livestock: ruminants such as cows release methane gas through their digestive tracts</a:t>
            </a:r>
          </a:p>
          <a:p>
            <a:r>
              <a:rPr lang="en-US" dirty="0" smtClean="0"/>
              <a:t>Mining of coal </a:t>
            </a:r>
          </a:p>
          <a:p>
            <a:endParaRPr lang="en-US" dirty="0" smtClean="0"/>
          </a:p>
          <a:p>
            <a:endParaRPr lang="en-US" dirty="0"/>
          </a:p>
        </p:txBody>
      </p:sp>
    </p:spTree>
    <p:extLst>
      <p:ext uri="{BB962C8B-B14F-4D97-AF65-F5344CB8AC3E}">
        <p14:creationId xmlns:p14="http://schemas.microsoft.com/office/powerpoint/2010/main" val="3553464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24036</TotalTime>
  <Words>3736</Words>
  <Application>Microsoft Office PowerPoint</Application>
  <PresentationFormat>On-screen Show (4:3)</PresentationFormat>
  <Paragraphs>238</Paragraphs>
  <Slides>61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Calibri</vt:lpstr>
      <vt:lpstr>Helvetica Neue Light</vt:lpstr>
      <vt:lpstr>新細明體</vt:lpstr>
      <vt:lpstr>Office Theme</vt:lpstr>
      <vt:lpstr>1_Office Theme</vt:lpstr>
      <vt:lpstr>HUMAN IMPACT ON THE ENVIRONMENT</vt:lpstr>
      <vt:lpstr>PowerPoint Presentation</vt:lpstr>
      <vt:lpstr> THE ATMOSPHERE AND CLIMATE CHANGE</vt:lpstr>
      <vt:lpstr>THE ATMOSPHERE AND CLIMATE CHANGE</vt:lpstr>
      <vt:lpstr>PowerPoint Presentation</vt:lpstr>
      <vt:lpstr>PowerPoint Presentation</vt:lpstr>
      <vt:lpstr>PowerPoint Presentation</vt:lpstr>
      <vt:lpstr>THE ATMOSPHERE AND CLIMATE CHANGE</vt:lpstr>
      <vt:lpstr>THE ATMOSPHERE AND CLIMATE CHANGE</vt:lpstr>
      <vt:lpstr>THE ATMOSPHERE AND CLIMATE CHANGE</vt:lpstr>
      <vt:lpstr>Effects of Climate Change</vt:lpstr>
      <vt:lpstr>Effects of Climate Change</vt:lpstr>
      <vt:lpstr>Effects of Climate Change</vt:lpstr>
      <vt:lpstr>PowerPoint Presentation</vt:lpstr>
      <vt:lpstr>THE ATMOSPHERE AND CLIMATE CHANGE</vt:lpstr>
      <vt:lpstr>THE ATMOSPHERE AND CLIMATE CHANGE</vt:lpstr>
      <vt:lpstr>THE ATMOSPHERE AND CLIMATE CHANGE</vt:lpstr>
      <vt:lpstr>Ozone Hole</vt:lpstr>
      <vt:lpstr>PowerPoint Presentation</vt:lpstr>
      <vt:lpstr>PowerPoint Presentation</vt:lpstr>
      <vt:lpstr>PowerPoint Presentation</vt:lpstr>
      <vt:lpstr>PowerPoint Presentation</vt:lpstr>
      <vt:lpstr>Water Quality and Water Availability</vt:lpstr>
      <vt:lpstr>Water Quality and Water Availability</vt:lpstr>
      <vt:lpstr>Water Quality and Water Availability</vt:lpstr>
      <vt:lpstr> What is a wetland?  </vt:lpstr>
      <vt:lpstr>Water Quality and Water Availability</vt:lpstr>
      <vt:lpstr>Water Quality and Water Availability</vt:lpstr>
      <vt:lpstr>Water Quality and Water Availability</vt:lpstr>
      <vt:lpstr>Water Quality and Water Availability</vt:lpstr>
      <vt:lpstr>Water Quality and Water Availability</vt:lpstr>
      <vt:lpstr>Water Quality and Water Availability</vt:lpstr>
      <vt:lpstr>Water Quality and Water Availability</vt:lpstr>
      <vt:lpstr>Water Quality and Water Availability</vt:lpstr>
      <vt:lpstr>PowerPoint Presentation</vt:lpstr>
      <vt:lpstr>PowerPoint Presentation</vt:lpstr>
      <vt:lpstr>Water Quality and Water Availability</vt:lpstr>
      <vt:lpstr>Water Quality and Water Availability</vt:lpstr>
      <vt:lpstr>PowerPoint Presentation</vt:lpstr>
      <vt:lpstr>Water Quality and Water Availability</vt:lpstr>
      <vt:lpstr>PowerPoint Presentation</vt:lpstr>
      <vt:lpstr>Water Quality and Water Availability</vt:lpstr>
      <vt:lpstr>Water Quality and Water Availability</vt:lpstr>
      <vt:lpstr>Food Security</vt:lpstr>
      <vt:lpstr>Food Security</vt:lpstr>
      <vt:lpstr>Food Security</vt:lpstr>
      <vt:lpstr>Food Security</vt:lpstr>
      <vt:lpstr>Food Security</vt:lpstr>
      <vt:lpstr>Loss of Biodiversity</vt:lpstr>
      <vt:lpstr>Factors that Reduce our Biodiversity</vt:lpstr>
      <vt:lpstr>PowerPoint Presentation</vt:lpstr>
      <vt:lpstr>PowerPoint Presentation</vt:lpstr>
      <vt:lpstr>Factors that Reduce our Biodiversity</vt:lpstr>
      <vt:lpstr>Ways in which our biodiversity can be maintained</vt:lpstr>
      <vt:lpstr>Ways in which our biodiversity can be maintained</vt:lpstr>
      <vt:lpstr>PowerPoint Presentation</vt:lpstr>
      <vt:lpstr>Solid-waste Disposal</vt:lpstr>
      <vt:lpstr>Solid-waste Disposal</vt:lpstr>
      <vt:lpstr>Solid-waste Disposal</vt:lpstr>
      <vt:lpstr>Solid-waste Disposal</vt:lpstr>
      <vt:lpstr>Solid-waste Disposal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IMPACT ON THE ENVIRONMENT</dc:title>
  <dc:creator>jan</dc:creator>
  <cp:lastModifiedBy>new</cp:lastModifiedBy>
  <cp:revision>11</cp:revision>
  <dcterms:created xsi:type="dcterms:W3CDTF">2014-10-14T18:03:47Z</dcterms:created>
  <dcterms:modified xsi:type="dcterms:W3CDTF">2017-10-18T07:50:40Z</dcterms:modified>
</cp:coreProperties>
</file>